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Lst>
  <p:notesMasterIdLst>
    <p:notesMasterId r:id="rId20"/>
  </p:notesMasterIdLst>
  <p:handoutMasterIdLst>
    <p:handoutMasterId r:id="rId21"/>
  </p:handoutMasterIdLst>
  <p:sldIdLst>
    <p:sldId id="282" r:id="rId3"/>
    <p:sldId id="279" r:id="rId4"/>
    <p:sldId id="280" r:id="rId5"/>
    <p:sldId id="283" r:id="rId6"/>
    <p:sldId id="284" r:id="rId7"/>
    <p:sldId id="285" r:id="rId8"/>
    <p:sldId id="286" r:id="rId9"/>
    <p:sldId id="287" r:id="rId10"/>
    <p:sldId id="288" r:id="rId11"/>
    <p:sldId id="289" r:id="rId12"/>
    <p:sldId id="290" r:id="rId13"/>
    <p:sldId id="291" r:id="rId14"/>
    <p:sldId id="292" r:id="rId15"/>
    <p:sldId id="293" r:id="rId16"/>
    <p:sldId id="294" r:id="rId17"/>
    <p:sldId id="295" r:id="rId18"/>
    <p:sldId id="296"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721" autoAdjust="0"/>
  </p:normalViewPr>
  <p:slideViewPr>
    <p:cSldViewPr>
      <p:cViewPr varScale="1">
        <p:scale>
          <a:sx n="42" d="100"/>
          <a:sy n="42" d="100"/>
        </p:scale>
        <p:origin x="1326" y="4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9" d="100"/>
          <a:sy n="69" d="100"/>
        </p:scale>
        <p:origin x="3264"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4F58423-3693-4456-8B06-4EE6A1DE59DB}" type="datetimeFigureOut">
              <a:rPr lang="en-US" smtClean="0"/>
              <a:t>11/16/2018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6D2660-72F4-40E3-9CEF-F42E42F10F10}" type="slidenum">
              <a:rPr lang="en-US" smtClean="0"/>
              <a:t>‹#›</a:t>
            </a:fld>
            <a:endParaRPr lang="en-US"/>
          </a:p>
        </p:txBody>
      </p:sp>
    </p:spTree>
    <p:extLst>
      <p:ext uri="{BB962C8B-B14F-4D97-AF65-F5344CB8AC3E}">
        <p14:creationId xmlns:p14="http://schemas.microsoft.com/office/powerpoint/2010/main" val="186056427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1B2C75-425A-4E40-892C-AF8600215498}" type="datetimeFigureOut">
              <a:rPr lang="en-US" smtClean="0"/>
              <a:t>11/16/2018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EDBC3D-AC59-4062-A8DD-880EDFDF5127}" type="slidenum">
              <a:rPr lang="en-US" smtClean="0"/>
              <a:t>‹#›</a:t>
            </a:fld>
            <a:endParaRPr lang="en-US"/>
          </a:p>
        </p:txBody>
      </p:sp>
    </p:spTree>
    <p:extLst>
      <p:ext uri="{BB962C8B-B14F-4D97-AF65-F5344CB8AC3E}">
        <p14:creationId xmlns:p14="http://schemas.microsoft.com/office/powerpoint/2010/main" val="588361198"/>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6" name="Title Placeholder 15"/>
          <p:cNvSpPr>
            <a:spLocks noGrp="1"/>
          </p:cNvSpPr>
          <p:nvPr>
            <p:ph type="title"/>
          </p:nvPr>
        </p:nvSpPr>
        <p:spPr>
          <a:xfrm>
            <a:off x="0" y="1372565"/>
            <a:ext cx="9144000" cy="525934"/>
          </a:xfrm>
          <a:prstGeom prst="rect">
            <a:avLst/>
          </a:prstGeom>
        </p:spPr>
        <p:txBody>
          <a:bodyPr vert="horz" lIns="91440" tIns="45720" rIns="91440" bIns="45720" rtlCol="0" anchor="ctr">
            <a:normAutofit/>
          </a:bodyPr>
          <a:lstStyle>
            <a:lvl1pPr>
              <a:defRPr>
                <a:solidFill>
                  <a:srgbClr val="0091C9"/>
                </a:solidFill>
              </a:defRPr>
            </a:lvl1pPr>
          </a:lstStyle>
          <a:p>
            <a:r>
              <a:rPr lang="en-US" dirty="0" smtClean="0"/>
              <a:t>CLICK TO EDIT MASTER TITLE STYLE</a:t>
            </a:r>
            <a:endParaRPr lang="en-US" dirty="0"/>
          </a:p>
        </p:txBody>
      </p:sp>
      <p:sp>
        <p:nvSpPr>
          <p:cNvPr id="21" name="Text Placeholder 20"/>
          <p:cNvSpPr>
            <a:spLocks noGrp="1"/>
          </p:cNvSpPr>
          <p:nvPr>
            <p:ph type="body" sz="quarter" idx="10" hasCustomPrompt="1"/>
          </p:nvPr>
        </p:nvSpPr>
        <p:spPr>
          <a:xfrm>
            <a:off x="0" y="1885950"/>
            <a:ext cx="9144000" cy="563563"/>
          </a:xfrm>
          <a:prstGeom prst="rect">
            <a:avLst/>
          </a:prstGeom>
        </p:spPr>
        <p:txBody>
          <a:bodyPr vert="horz"/>
          <a:lstStyle>
            <a:lvl1pPr>
              <a:defRPr sz="1800" b="0" i="0">
                <a:solidFill>
                  <a:srgbClr val="0091C9"/>
                </a:solidFill>
                <a:latin typeface="Arial"/>
                <a:cs typeface="Arial"/>
              </a:defRPr>
            </a:lvl1pPr>
          </a:lstStyle>
          <a:p>
            <a:pPr lvl="0"/>
            <a:r>
              <a:rPr lang="en-US" dirty="0" smtClean="0"/>
              <a:t>CLICK TO EDIT MASTER TEXT STYLES</a:t>
            </a:r>
          </a:p>
        </p:txBody>
      </p:sp>
    </p:spTree>
    <p:extLst>
      <p:ext uri="{BB962C8B-B14F-4D97-AF65-F5344CB8AC3E}">
        <p14:creationId xmlns:p14="http://schemas.microsoft.com/office/powerpoint/2010/main" val="271535169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sp>
        <p:nvSpPr>
          <p:cNvPr id="23" name="Slide Number Placeholder 5"/>
          <p:cNvSpPr>
            <a:spLocks noGrp="1"/>
          </p:cNvSpPr>
          <p:nvPr>
            <p:ph type="sldNum" sz="quarter" idx="4"/>
          </p:nvPr>
        </p:nvSpPr>
        <p:spPr>
          <a:xfrm>
            <a:off x="8623955" y="6415398"/>
            <a:ext cx="437636" cy="371772"/>
          </a:xfrm>
          <a:prstGeom prst="rect">
            <a:avLst/>
          </a:prstGeom>
        </p:spPr>
        <p:txBody>
          <a:bodyPr vert="horz" lIns="91440" tIns="45720" rIns="91440" bIns="45720" rtlCol="0" anchor="ctr"/>
          <a:lstStyle>
            <a:lvl1pPr algn="l" defTabSz="457200" rtl="0" fontAlgn="auto">
              <a:spcBef>
                <a:spcPts val="0"/>
              </a:spcBef>
              <a:spcAft>
                <a:spcPts val="0"/>
              </a:spcAft>
              <a:defRPr lang="en-US" sz="1400" b="1" i="0" kern="1200" smtClean="0">
                <a:solidFill>
                  <a:srgbClr val="3366FF"/>
                </a:solidFill>
                <a:latin typeface="Arial"/>
                <a:ea typeface="+mn-ea"/>
                <a:cs typeface="Arial"/>
              </a:defRPr>
            </a:lvl1pPr>
          </a:lstStyle>
          <a:p>
            <a:fld id="{502FEAEB-7B08-AA49-B211-506B6B60C985}" type="slidenum">
              <a:rPr lang="en-US" smtClean="0"/>
              <a:pPr/>
              <a:t>‹#›</a:t>
            </a:fld>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209104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fault">
    <p:spTree>
      <p:nvGrpSpPr>
        <p:cNvPr id="1" name=""/>
        <p:cNvGrpSpPr/>
        <p:nvPr/>
      </p:nvGrpSpPr>
      <p:grpSpPr>
        <a:xfrm>
          <a:off x="0" y="0"/>
          <a:ext cx="0" cy="0"/>
          <a:chOff x="0" y="0"/>
          <a:chExt cx="0" cy="0"/>
        </a:xfrm>
      </p:grpSpPr>
      <p:sp>
        <p:nvSpPr>
          <p:cNvPr id="19" name="Slide Number Placeholder 5"/>
          <p:cNvSpPr>
            <a:spLocks noGrp="1"/>
          </p:cNvSpPr>
          <p:nvPr>
            <p:ph type="sldNum" sz="quarter" idx="4"/>
          </p:nvPr>
        </p:nvSpPr>
        <p:spPr>
          <a:xfrm>
            <a:off x="8613007" y="6415398"/>
            <a:ext cx="437636" cy="371772"/>
          </a:xfrm>
          <a:prstGeom prst="rect">
            <a:avLst/>
          </a:prstGeom>
        </p:spPr>
        <p:txBody>
          <a:bodyPr vert="horz" lIns="91440" tIns="45720" rIns="91440" bIns="45720" rtlCol="0" anchor="ctr"/>
          <a:lstStyle>
            <a:lvl1pPr algn="l" defTabSz="457200" rtl="0" fontAlgn="auto">
              <a:spcBef>
                <a:spcPts val="0"/>
              </a:spcBef>
              <a:spcAft>
                <a:spcPts val="0"/>
              </a:spcAft>
              <a:defRPr lang="en-US" sz="1400" b="1" i="0" kern="1200" smtClean="0">
                <a:solidFill>
                  <a:srgbClr val="3366FF"/>
                </a:solidFill>
                <a:latin typeface="Arial"/>
                <a:ea typeface="+mn-ea"/>
                <a:cs typeface="Arial"/>
              </a:defRPr>
            </a:lvl1pPr>
          </a:lstStyle>
          <a:p>
            <a:fld id="{502FEAEB-7B08-AA49-B211-506B6B60C985}" type="slidenum">
              <a:rPr lang="en-US" smtClean="0"/>
              <a:pPr/>
              <a:t>‹#›</a:t>
            </a:fld>
            <a:endParaRPr lang="en-US" dirty="0"/>
          </a:p>
        </p:txBody>
      </p:sp>
      <p:sp>
        <p:nvSpPr>
          <p:cNvPr id="7" name="Title Placeholder 11"/>
          <p:cNvSpPr>
            <a:spLocks noGrp="1"/>
          </p:cNvSpPr>
          <p:nvPr>
            <p:ph type="title" hasCustomPrompt="1"/>
          </p:nvPr>
        </p:nvSpPr>
        <p:spPr>
          <a:xfrm>
            <a:off x="364378" y="461760"/>
            <a:ext cx="8460756" cy="478022"/>
          </a:xfrm>
          <a:prstGeom prst="rect">
            <a:avLst/>
          </a:prstGeom>
        </p:spPr>
        <p:txBody>
          <a:bodyPr vert="horz" lIns="91440" tIns="45720" rIns="91440" bIns="45720" rtlCol="0" anchor="ctr">
            <a:noAutofit/>
          </a:bodyPr>
          <a:lstStyle>
            <a:lvl1pPr algn="l">
              <a:defRPr sz="2400" b="1" baseline="0"/>
            </a:lvl1pPr>
          </a:lstStyle>
          <a:p>
            <a:r>
              <a:rPr lang="en-US" dirty="0" smtClean="0"/>
              <a:t>TITLE OF SLIDE</a:t>
            </a:r>
            <a:endParaRPr lang="en-US" dirty="0"/>
          </a:p>
        </p:txBody>
      </p:sp>
      <p:sp>
        <p:nvSpPr>
          <p:cNvPr id="3" name="Text Placeholder 2"/>
          <p:cNvSpPr>
            <a:spLocks noGrp="1"/>
          </p:cNvSpPr>
          <p:nvPr>
            <p:ph type="body" sz="quarter" idx="15"/>
          </p:nvPr>
        </p:nvSpPr>
        <p:spPr>
          <a:xfrm>
            <a:off x="369887" y="931189"/>
            <a:ext cx="8440737" cy="5495301"/>
          </a:xfrm>
          <a:prstGeom prst="rect">
            <a:avLst/>
          </a:prstGeom>
        </p:spPr>
        <p:txBody>
          <a:bodyPr vert="horz" tIns="0"/>
          <a:lstStyle>
            <a:lvl1pPr>
              <a:spcAft>
                <a:spcPts val="3000"/>
              </a:spcAft>
              <a:defRPr i="1">
                <a:solidFill>
                  <a:schemeClr val="tx1"/>
                </a:solidFill>
                <a:latin typeface="Arial"/>
                <a:cs typeface="Arial"/>
              </a:defRPr>
            </a:lvl1pPr>
            <a:lvl2pPr marL="912813" indent="-228600">
              <a:buClr>
                <a:schemeClr val="bg1">
                  <a:lumMod val="50000"/>
                </a:schemeClr>
              </a:buClr>
              <a:buFont typeface="Wingdings" charset="2"/>
              <a:buChar char="§"/>
              <a:defRPr sz="1800" i="0">
                <a:solidFill>
                  <a:schemeClr val="tx1"/>
                </a:solidFill>
                <a:latin typeface="Arial"/>
                <a:cs typeface="Arial"/>
              </a:defRPr>
            </a:lvl2pPr>
            <a:lvl3pPr marL="1255713" indent="-228600">
              <a:buFont typeface="Arial"/>
              <a:buChar char="•"/>
              <a:defRPr sz="1600">
                <a:solidFill>
                  <a:schemeClr val="tx1"/>
                </a:solidFill>
                <a:latin typeface="Arial"/>
                <a:cs typeface="Arial"/>
              </a:defRPr>
            </a:lvl3pPr>
            <a:lvl4pPr marL="1598613" indent="-227013">
              <a:buSzPct val="90000"/>
              <a:buFont typeface="Courier New"/>
              <a:buChar char="o"/>
              <a:defRPr sz="1400">
                <a:solidFill>
                  <a:schemeClr val="tx1"/>
                </a:solidFill>
                <a:latin typeface="Arial"/>
                <a:cs typeface="Arial"/>
              </a:defRPr>
            </a:lvl4pPr>
            <a:lvl5pPr>
              <a:defRPr>
                <a:solidFill>
                  <a:schemeClr val="tx1"/>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3610245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7" name="Slide Number Placeholder 5"/>
          <p:cNvSpPr>
            <a:spLocks noGrp="1"/>
          </p:cNvSpPr>
          <p:nvPr>
            <p:ph type="sldNum" sz="quarter" idx="4"/>
          </p:nvPr>
        </p:nvSpPr>
        <p:spPr>
          <a:xfrm>
            <a:off x="8631580" y="6418718"/>
            <a:ext cx="437636" cy="371772"/>
          </a:xfrm>
          <a:prstGeom prst="rect">
            <a:avLst/>
          </a:prstGeom>
        </p:spPr>
        <p:txBody>
          <a:bodyPr vert="horz" lIns="91440" tIns="45720" rIns="91440" bIns="45720" rtlCol="0" anchor="ctr"/>
          <a:lstStyle>
            <a:lvl1pPr algn="l" defTabSz="457200" rtl="0" fontAlgn="auto">
              <a:spcBef>
                <a:spcPts val="0"/>
              </a:spcBef>
              <a:spcAft>
                <a:spcPts val="0"/>
              </a:spcAft>
              <a:defRPr lang="en-US" sz="1400" b="1" i="0" kern="1200" smtClean="0">
                <a:solidFill>
                  <a:srgbClr val="3366FF"/>
                </a:solidFill>
                <a:latin typeface="Arial"/>
                <a:ea typeface="+mn-ea"/>
                <a:cs typeface="Arial"/>
              </a:defRPr>
            </a:lvl1pPr>
          </a:lstStyle>
          <a:p>
            <a:fld id="{502FEAEB-7B08-AA49-B211-506B6B60C985}" type="slidenum">
              <a:rPr lang="en-US" smtClean="0"/>
              <a:pPr/>
              <a:t>‹#›</a:t>
            </a:fld>
            <a:endParaRPr lang="en-US" dirty="0"/>
          </a:p>
        </p:txBody>
      </p:sp>
    </p:spTree>
    <p:extLst>
      <p:ext uri="{BB962C8B-B14F-4D97-AF65-F5344CB8AC3E}">
        <p14:creationId xmlns:p14="http://schemas.microsoft.com/office/powerpoint/2010/main" val="15369925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1.jp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14699" y="5319462"/>
            <a:ext cx="2516301" cy="816300"/>
          </a:xfrm>
          <a:prstGeom prst="rect">
            <a:avLst/>
          </a:prstGeom>
        </p:spPr>
      </p:pic>
      <p:sp>
        <p:nvSpPr>
          <p:cNvPr id="16" name="Title Placeholder 15"/>
          <p:cNvSpPr>
            <a:spLocks noGrp="1"/>
          </p:cNvSpPr>
          <p:nvPr>
            <p:ph type="title"/>
          </p:nvPr>
        </p:nvSpPr>
        <p:spPr>
          <a:xfrm>
            <a:off x="0" y="1372565"/>
            <a:ext cx="9144000" cy="525934"/>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2667000"/>
            <a:ext cx="9144000" cy="2535936"/>
          </a:xfrm>
          <a:prstGeom prst="rect">
            <a:avLst/>
          </a:prstGeom>
        </p:spPr>
      </p:pic>
    </p:spTree>
    <p:extLst>
      <p:ext uri="{BB962C8B-B14F-4D97-AF65-F5344CB8AC3E}">
        <p14:creationId xmlns:p14="http://schemas.microsoft.com/office/powerpoint/2010/main" val="1183505866"/>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hf hdr="0"/>
  <p:txStyles>
    <p:titleStyle>
      <a:lvl1pPr algn="ctr" defTabSz="457200" rtl="0" eaLnBrk="1" latinLnBrk="0" hangingPunct="1">
        <a:spcBef>
          <a:spcPct val="0"/>
        </a:spcBef>
        <a:buNone/>
        <a:defRPr sz="2800" b="1" i="0" kern="1200">
          <a:solidFill>
            <a:srgbClr val="0091C9"/>
          </a:solidFill>
          <a:latin typeface="Arial"/>
          <a:ea typeface="+mj-ea"/>
          <a:cs typeface="Arial"/>
        </a:defRPr>
      </a:lvl1pPr>
    </p:titleStyle>
    <p:bodyStyle>
      <a:lvl1pPr marL="0" indent="0" algn="ctr" defTabSz="457200" rtl="0" eaLnBrk="1" latinLnBrk="0" hangingPunct="1">
        <a:spcBef>
          <a:spcPct val="20000"/>
        </a:spcBef>
        <a:buFont typeface="Arial"/>
        <a:buNone/>
        <a:defRPr sz="2000" b="0" i="0" kern="1200">
          <a:solidFill>
            <a:srgbClr val="0083C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Footer Placeholder 5"/>
          <p:cNvSpPr txBox="1">
            <a:spLocks/>
          </p:cNvSpPr>
          <p:nvPr userDrawn="1"/>
        </p:nvSpPr>
        <p:spPr>
          <a:xfrm>
            <a:off x="2729032" y="6508828"/>
            <a:ext cx="3733800" cy="304800"/>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000" i="1" dirty="0" smtClean="0">
                <a:solidFill>
                  <a:prstClr val="black"/>
                </a:solidFill>
                <a:latin typeface="Arial"/>
                <a:cs typeface="Arial"/>
              </a:rPr>
              <a:t>Confidential &amp; Proprietary</a:t>
            </a:r>
            <a:endParaRPr lang="en-US" sz="1000" i="1" dirty="0">
              <a:solidFill>
                <a:prstClr val="black"/>
              </a:solidFill>
              <a:latin typeface="Arial"/>
              <a:cs typeface="Arial"/>
            </a:endParaRPr>
          </a:p>
        </p:txBody>
      </p:sp>
      <p:sp>
        <p:nvSpPr>
          <p:cNvPr id="6" name="Slide Number Placeholder 5"/>
          <p:cNvSpPr>
            <a:spLocks noGrp="1"/>
          </p:cNvSpPr>
          <p:nvPr>
            <p:ph type="sldNum" sz="quarter" idx="4"/>
          </p:nvPr>
        </p:nvSpPr>
        <p:spPr>
          <a:xfrm>
            <a:off x="8656799" y="6415398"/>
            <a:ext cx="437636" cy="371772"/>
          </a:xfrm>
          <a:prstGeom prst="rect">
            <a:avLst/>
          </a:prstGeom>
        </p:spPr>
        <p:txBody>
          <a:bodyPr vert="horz" lIns="91440" tIns="45720" rIns="91440" bIns="45720" rtlCol="0" anchor="ctr"/>
          <a:lstStyle>
            <a:lvl1pPr algn="l" defTabSz="457200" rtl="0" fontAlgn="auto">
              <a:spcBef>
                <a:spcPts val="0"/>
              </a:spcBef>
              <a:spcAft>
                <a:spcPts val="0"/>
              </a:spcAft>
              <a:defRPr lang="en-US" sz="1400" b="1" i="0" kern="1200" smtClean="0">
                <a:solidFill>
                  <a:srgbClr val="3366FF"/>
                </a:solidFill>
                <a:latin typeface="Arial"/>
                <a:ea typeface="+mn-ea"/>
                <a:cs typeface="Arial"/>
              </a:defRPr>
            </a:lvl1pPr>
          </a:lstStyle>
          <a:p>
            <a:fld id="{502FEAEB-7B08-AA49-B211-506B6B60C985}" type="slidenum">
              <a:rPr lang="en-US" smtClean="0"/>
              <a:pPr/>
              <a:t>‹#›</a:t>
            </a:fld>
            <a:endParaRPr lang="en-US" dirty="0"/>
          </a:p>
        </p:txBody>
      </p:sp>
      <p:sp>
        <p:nvSpPr>
          <p:cNvPr id="12" name="Title Placeholder 11"/>
          <p:cNvSpPr>
            <a:spLocks noGrp="1"/>
          </p:cNvSpPr>
          <p:nvPr>
            <p:ph type="title"/>
          </p:nvPr>
        </p:nvSpPr>
        <p:spPr>
          <a:xfrm>
            <a:off x="5937014" y="6453880"/>
            <a:ext cx="2836693" cy="327284"/>
          </a:xfrm>
          <a:prstGeom prst="rect">
            <a:avLst/>
          </a:prstGeom>
        </p:spPr>
        <p:txBody>
          <a:bodyPr vert="horz" lIns="91440" tIns="45720" rIns="91440" bIns="45720" rtlCol="0" anchor="ctr">
            <a:normAutofit/>
          </a:bodyPr>
          <a:lstStyle/>
          <a:p>
            <a:r>
              <a:rPr lang="en-US" dirty="0" smtClean="0"/>
              <a:t>TITLE OF SLIDE</a:t>
            </a:r>
            <a:endParaRPr lang="en-US" dirty="0"/>
          </a:p>
        </p:txBody>
      </p:sp>
      <p:pic>
        <p:nvPicPr>
          <p:cNvPr id="2" name="Picture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690104" y="92356"/>
            <a:ext cx="1190562" cy="386224"/>
          </a:xfrm>
          <a:prstGeom prst="rect">
            <a:avLst/>
          </a:prstGeom>
        </p:spPr>
      </p:pic>
    </p:spTree>
    <p:extLst>
      <p:ext uri="{BB962C8B-B14F-4D97-AF65-F5344CB8AC3E}">
        <p14:creationId xmlns:p14="http://schemas.microsoft.com/office/powerpoint/2010/main" val="320307233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iming>
    <p:tnLst>
      <p:par>
        <p:cTn id="1" dur="indefinite" restart="never" nodeType="tmRoot"/>
      </p:par>
    </p:tnLst>
  </p:timing>
  <p:hf hdr="0"/>
  <p:txStyles>
    <p:titleStyle>
      <a:lvl1pPr algn="r" rtl="0" eaLnBrk="0" fontAlgn="base" hangingPunct="0">
        <a:spcBef>
          <a:spcPct val="0"/>
        </a:spcBef>
        <a:spcAft>
          <a:spcPct val="0"/>
        </a:spcAft>
        <a:defRPr lang="en-US" sz="1000" b="0" i="0" kern="1200" cap="small" baseline="0" dirty="0">
          <a:solidFill>
            <a:srgbClr val="0091C9"/>
          </a:solidFill>
          <a:latin typeface="Arial"/>
          <a:ea typeface="+mn-ea"/>
          <a:cs typeface="Arial"/>
        </a:defRPr>
      </a:lvl1pPr>
      <a:lvl2pPr algn="l" rtl="0" eaLnBrk="0" fontAlgn="base" hangingPunct="0">
        <a:spcBef>
          <a:spcPct val="0"/>
        </a:spcBef>
        <a:spcAft>
          <a:spcPct val="0"/>
        </a:spcAft>
        <a:defRPr sz="2400">
          <a:solidFill>
            <a:schemeClr val="bg1"/>
          </a:solidFill>
          <a:latin typeface="Calibri" pitchFamily="34" charset="0"/>
        </a:defRPr>
      </a:lvl2pPr>
      <a:lvl3pPr algn="l" rtl="0" eaLnBrk="0" fontAlgn="base" hangingPunct="0">
        <a:spcBef>
          <a:spcPct val="0"/>
        </a:spcBef>
        <a:spcAft>
          <a:spcPct val="0"/>
        </a:spcAft>
        <a:defRPr sz="2400">
          <a:solidFill>
            <a:schemeClr val="bg1"/>
          </a:solidFill>
          <a:latin typeface="Calibri" pitchFamily="34" charset="0"/>
        </a:defRPr>
      </a:lvl3pPr>
      <a:lvl4pPr algn="l" rtl="0" eaLnBrk="0" fontAlgn="base" hangingPunct="0">
        <a:spcBef>
          <a:spcPct val="0"/>
        </a:spcBef>
        <a:spcAft>
          <a:spcPct val="0"/>
        </a:spcAft>
        <a:defRPr sz="2400">
          <a:solidFill>
            <a:schemeClr val="bg1"/>
          </a:solidFill>
          <a:latin typeface="Calibri" pitchFamily="34" charset="0"/>
        </a:defRPr>
      </a:lvl4pPr>
      <a:lvl5pPr algn="l" rtl="0" eaLnBrk="0" fontAlgn="base" hangingPunct="0">
        <a:spcBef>
          <a:spcPct val="0"/>
        </a:spcBef>
        <a:spcAft>
          <a:spcPct val="0"/>
        </a:spcAft>
        <a:defRPr sz="2400">
          <a:solidFill>
            <a:schemeClr val="bg1"/>
          </a:solidFill>
          <a:latin typeface="Calibri" pitchFamily="34" charset="0"/>
        </a:defRPr>
      </a:lvl5pPr>
      <a:lvl6pPr marL="457200" algn="l" rtl="0" fontAlgn="base">
        <a:spcBef>
          <a:spcPct val="0"/>
        </a:spcBef>
        <a:spcAft>
          <a:spcPct val="0"/>
        </a:spcAft>
        <a:defRPr sz="2400">
          <a:solidFill>
            <a:schemeClr val="bg1"/>
          </a:solidFill>
          <a:latin typeface="Calibri" pitchFamily="34" charset="0"/>
        </a:defRPr>
      </a:lvl6pPr>
      <a:lvl7pPr marL="914400" algn="l" rtl="0" fontAlgn="base">
        <a:spcBef>
          <a:spcPct val="0"/>
        </a:spcBef>
        <a:spcAft>
          <a:spcPct val="0"/>
        </a:spcAft>
        <a:defRPr sz="2400">
          <a:solidFill>
            <a:schemeClr val="bg1"/>
          </a:solidFill>
          <a:latin typeface="Calibri" pitchFamily="34" charset="0"/>
        </a:defRPr>
      </a:lvl7pPr>
      <a:lvl8pPr marL="1371600" algn="l" rtl="0" fontAlgn="base">
        <a:spcBef>
          <a:spcPct val="0"/>
        </a:spcBef>
        <a:spcAft>
          <a:spcPct val="0"/>
        </a:spcAft>
        <a:defRPr sz="2400">
          <a:solidFill>
            <a:schemeClr val="bg1"/>
          </a:solidFill>
          <a:latin typeface="Calibri" pitchFamily="34" charset="0"/>
        </a:defRPr>
      </a:lvl8pPr>
      <a:lvl9pPr marL="1828800" algn="l" rtl="0" fontAlgn="base">
        <a:spcBef>
          <a:spcPct val="0"/>
        </a:spcBef>
        <a:spcAft>
          <a:spcPct val="0"/>
        </a:spcAft>
        <a:defRPr sz="2400">
          <a:solidFill>
            <a:schemeClr val="bg1"/>
          </a:solidFill>
          <a:latin typeface="Calibri" pitchFamily="34" charset="0"/>
        </a:defRPr>
      </a:lvl9pPr>
      <a:extLst/>
    </p:titleStyle>
    <p:bodyStyle>
      <a:lvl1pPr marL="342900" indent="-342900" algn="l" rtl="0" eaLnBrk="0" fontAlgn="base" hangingPunct="0">
        <a:spcBef>
          <a:spcPct val="20000"/>
        </a:spcBef>
        <a:spcAft>
          <a:spcPct val="0"/>
        </a:spcAft>
        <a:defRPr sz="2400" b="0" i="0" baseline="0">
          <a:solidFill>
            <a:srgbClr val="0083CB"/>
          </a:solidFill>
          <a:latin typeface="Gotham Medium"/>
          <a:ea typeface="+mn-ea"/>
          <a:cs typeface="Gotham Medium"/>
        </a:defRPr>
      </a:lvl1pPr>
      <a:lvl2pPr marL="742950" indent="-285750" algn="l" rtl="0" eaLnBrk="0" fontAlgn="base" hangingPunct="0">
        <a:spcBef>
          <a:spcPct val="20000"/>
        </a:spcBef>
        <a:spcAft>
          <a:spcPct val="0"/>
        </a:spcAft>
        <a:defRPr sz="2000" i="1">
          <a:solidFill>
            <a:schemeClr val="tx1"/>
          </a:solidFill>
          <a:latin typeface="Arial"/>
          <a:ea typeface="+mn-ea"/>
          <a:cs typeface="Arial"/>
        </a:defRPr>
      </a:lvl2pPr>
      <a:lvl3pPr marL="1143000" indent="-228600" algn="l" rtl="0" eaLnBrk="0" fontAlgn="base" hangingPunct="0">
        <a:spcBef>
          <a:spcPct val="20000"/>
        </a:spcBef>
        <a:spcAft>
          <a:spcPct val="0"/>
        </a:spcAft>
        <a:buClr>
          <a:schemeClr val="tx1">
            <a:lumMod val="50000"/>
            <a:lumOff val="50000"/>
          </a:schemeClr>
        </a:buClr>
        <a:buFont typeface="Wingdings" charset="2"/>
        <a:buChar char="§"/>
        <a:defRPr sz="1800" i="0">
          <a:solidFill>
            <a:schemeClr val="tx1"/>
          </a:solidFill>
          <a:latin typeface="Arial"/>
          <a:ea typeface="+mn-ea"/>
          <a:cs typeface="Arial"/>
        </a:defRPr>
      </a:lvl3pPr>
      <a:lvl4pPr marL="1600200" indent="-228600" algn="l" rtl="0" eaLnBrk="0" fontAlgn="base" hangingPunct="0">
        <a:spcBef>
          <a:spcPct val="20000"/>
        </a:spcBef>
        <a:spcAft>
          <a:spcPct val="0"/>
        </a:spcAft>
        <a:buClr>
          <a:schemeClr val="tx1">
            <a:lumMod val="50000"/>
            <a:lumOff val="50000"/>
          </a:schemeClr>
        </a:buClr>
        <a:buFont typeface="Arial"/>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defRPr sz="1100">
          <a:solidFill>
            <a:schemeClr val="tx1"/>
          </a:solidFill>
          <a:latin typeface="+mn-lt"/>
          <a:ea typeface="+mn-ea"/>
          <a:cs typeface="+mn-cs"/>
        </a:defRPr>
      </a:lvl5pPr>
      <a:lvl6pPr marL="2514600" indent="-228600" algn="l" rtl="0" eaLnBrk="1" latinLnBrk="0" hangingPunct="1">
        <a:spcBef>
          <a:spcPct val="20000"/>
        </a:spcBef>
        <a:buChar char="•"/>
        <a:defRPr kumimoji="0" sz="2000">
          <a:solidFill>
            <a:schemeClr val="tx1"/>
          </a:solidFill>
          <a:latin typeface="+mn-lt"/>
          <a:ea typeface="+mn-ea"/>
          <a:cs typeface="+mn-cs"/>
        </a:defRPr>
      </a:lvl6pPr>
      <a:lvl7pPr marL="2971800" indent="-228600" algn="l" rtl="0" eaLnBrk="1" latinLnBrk="0" hangingPunct="1">
        <a:spcBef>
          <a:spcPct val="20000"/>
        </a:spcBef>
        <a:buChar char="•"/>
        <a:defRPr kumimoji="0" sz="2000">
          <a:solidFill>
            <a:schemeClr val="tx1"/>
          </a:solidFill>
          <a:latin typeface="+mn-lt"/>
          <a:ea typeface="+mn-ea"/>
          <a:cs typeface="+mn-cs"/>
        </a:defRPr>
      </a:lvl7pPr>
      <a:lvl8pPr marL="3429000" indent="-228600" algn="l" rtl="0" eaLnBrk="1" latinLnBrk="0" hangingPunct="1">
        <a:spcBef>
          <a:spcPct val="20000"/>
        </a:spcBef>
        <a:buChar char="•"/>
        <a:defRPr kumimoji="0" sz="2000">
          <a:solidFill>
            <a:schemeClr val="tx1"/>
          </a:solidFill>
          <a:latin typeface="+mn-lt"/>
          <a:ea typeface="+mn-ea"/>
          <a:cs typeface="+mn-cs"/>
        </a:defRPr>
      </a:lvl8pPr>
      <a:lvl9pPr marL="3886200" indent="-228600" algn="l" rtl="0" eaLnBrk="1" latinLnBrk="0" hangingPunct="1">
        <a:spcBef>
          <a:spcPct val="20000"/>
        </a:spcBef>
        <a:buChar char="•"/>
        <a:defRPr kumimoji="0" sz="2000">
          <a:solidFill>
            <a:schemeClr val="tx1"/>
          </a:solidFill>
          <a:latin typeface="+mn-lt"/>
          <a:ea typeface="+mn-ea"/>
          <a:cs typeface="+mn-cs"/>
        </a:defRPr>
      </a:lvl9pPr>
      <a:extLst/>
    </p:bodyStyle>
    <p:otherStyle>
      <a:lvl1pPr marL="0" algn="l" rtl="0" eaLnBrk="1" latinLnBrk="0" hangingPunct="1">
        <a:defRPr kumimoji="0">
          <a:solidFill>
            <a:schemeClr val="tx1"/>
          </a:solidFill>
          <a:latin typeface="+mn-lt"/>
          <a:ea typeface="+mn-ea"/>
          <a:cs typeface="+mn-cs"/>
        </a:defRPr>
      </a:lvl1pPr>
      <a:lvl2pPr marL="457200" algn="l" rtl="0" eaLnBrk="1" latinLnBrk="0" hangingPunct="1">
        <a:defRPr kumimoji="0">
          <a:solidFill>
            <a:schemeClr val="tx1"/>
          </a:solidFill>
          <a:latin typeface="+mn-lt"/>
          <a:ea typeface="+mn-ea"/>
          <a:cs typeface="+mn-cs"/>
        </a:defRPr>
      </a:lvl2pPr>
      <a:lvl3pPr marL="914400" algn="l" rtl="0" eaLnBrk="1" latinLnBrk="0" hangingPunct="1">
        <a:defRPr kumimoji="0">
          <a:solidFill>
            <a:schemeClr val="tx1"/>
          </a:solidFill>
          <a:latin typeface="+mn-lt"/>
          <a:ea typeface="+mn-ea"/>
          <a:cs typeface="+mn-cs"/>
        </a:defRPr>
      </a:lvl3pPr>
      <a:lvl4pPr marL="1371600" algn="l" rtl="0" eaLnBrk="1" latinLnBrk="0" hangingPunct="1">
        <a:defRPr kumimoji="0">
          <a:solidFill>
            <a:schemeClr val="tx1"/>
          </a:solidFill>
          <a:latin typeface="+mn-lt"/>
          <a:ea typeface="+mn-ea"/>
          <a:cs typeface="+mn-cs"/>
        </a:defRPr>
      </a:lvl4pPr>
      <a:lvl5pPr marL="1828800" algn="l" rtl="0" eaLnBrk="1" latinLnBrk="0" hangingPunct="1">
        <a:defRPr kumimoji="0">
          <a:solidFill>
            <a:schemeClr val="tx1"/>
          </a:solidFill>
          <a:latin typeface="+mn-lt"/>
          <a:ea typeface="+mn-ea"/>
          <a:cs typeface="+mn-cs"/>
        </a:defRPr>
      </a:lvl5pPr>
      <a:lvl6pPr marL="2286000" algn="l" rtl="0" eaLnBrk="1" latinLnBrk="0" hangingPunct="1">
        <a:defRPr kumimoji="0">
          <a:solidFill>
            <a:schemeClr val="tx1"/>
          </a:solidFill>
          <a:latin typeface="+mn-lt"/>
          <a:ea typeface="+mn-ea"/>
          <a:cs typeface="+mn-cs"/>
        </a:defRPr>
      </a:lvl6pPr>
      <a:lvl7pPr marL="2743200" algn="l" rtl="0" eaLnBrk="1" latinLnBrk="0" hangingPunct="1">
        <a:defRPr kumimoji="0">
          <a:solidFill>
            <a:schemeClr val="tx1"/>
          </a:solidFill>
          <a:latin typeface="+mn-lt"/>
          <a:ea typeface="+mn-ea"/>
          <a:cs typeface="+mn-cs"/>
        </a:defRPr>
      </a:lvl7pPr>
      <a:lvl8pPr marL="3200400" algn="l" rtl="0" eaLnBrk="1" latinLnBrk="0" hangingPunct="1">
        <a:defRPr kumimoji="0">
          <a:solidFill>
            <a:schemeClr val="tx1"/>
          </a:solidFill>
          <a:latin typeface="+mn-lt"/>
          <a:ea typeface="+mn-ea"/>
          <a:cs typeface="+mn-cs"/>
        </a:defRPr>
      </a:lvl8pPr>
      <a:lvl9pPr marL="3657600" algn="l" rtl="0" eaLnBrk="1" latinLnBrk="0" hangingPunct="1">
        <a:defRPr kumimoji="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High Cost Mavent Fails</a:t>
            </a:r>
            <a:endParaRPr lang="en-US" dirty="0"/>
          </a:p>
        </p:txBody>
      </p:sp>
      <p:sp>
        <p:nvSpPr>
          <p:cNvPr id="3" name="Text Placeholder 2"/>
          <p:cNvSpPr>
            <a:spLocks noGrp="1"/>
          </p:cNvSpPr>
          <p:nvPr>
            <p:ph type="body" sz="quarter" idx="10"/>
          </p:nvPr>
        </p:nvSpPr>
        <p:spPr/>
        <p:txBody>
          <a:bodyPr/>
          <a:lstStyle/>
          <a:p>
            <a:r>
              <a:rPr lang="en-US" dirty="0" smtClean="0"/>
              <a:t>How to read and fix State High Cost fails on Mavent reports.</a:t>
            </a:r>
            <a:endParaRPr lang="en-US" dirty="0"/>
          </a:p>
        </p:txBody>
      </p:sp>
    </p:spTree>
    <p:extLst>
      <p:ext uri="{BB962C8B-B14F-4D97-AF65-F5344CB8AC3E}">
        <p14:creationId xmlns:p14="http://schemas.microsoft.com/office/powerpoint/2010/main" val="13936648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10</a:t>
            </a:fld>
            <a:endParaRPr lang="en-US" dirty="0"/>
          </a:p>
        </p:txBody>
      </p:sp>
      <p:sp>
        <p:nvSpPr>
          <p:cNvPr id="3" name="Title 2"/>
          <p:cNvSpPr>
            <a:spLocks noGrp="1"/>
          </p:cNvSpPr>
          <p:nvPr>
            <p:ph type="title"/>
          </p:nvPr>
        </p:nvSpPr>
        <p:spPr/>
        <p:txBody>
          <a:bodyPr/>
          <a:lstStyle/>
          <a:p>
            <a:r>
              <a:rPr lang="en-US" dirty="0" smtClean="0"/>
              <a:t>Kentucky High Cost Fails</a:t>
            </a:r>
            <a:endParaRPr lang="en-US" dirty="0"/>
          </a:p>
        </p:txBody>
      </p:sp>
      <p:sp>
        <p:nvSpPr>
          <p:cNvPr id="4" name="Text Placeholder 3"/>
          <p:cNvSpPr>
            <a:spLocks noGrp="1"/>
          </p:cNvSpPr>
          <p:nvPr>
            <p:ph type="body" sz="quarter" idx="15"/>
          </p:nvPr>
        </p:nvSpPr>
        <p:spPr/>
        <p:txBody>
          <a:bodyPr/>
          <a:lstStyle/>
          <a:p>
            <a:r>
              <a:rPr lang="en-US" dirty="0" smtClean="0"/>
              <a:t>	Kentucky has two types of fails that we could see.  One is a typical High Cost fail, similar to other states, and the other is high cost limit on the amount of lender fees only. The former, highlighted in yellow below, reads ‘the loan fess ($XXXX.XX) exceed the (KY2014) High Cost fee limit which is ($XXXX.XX), the…” The later, highlighted in blue, reads “The Mortgage Loan Companies and Brokers Act limits ‘total net income’ to each licensee to t…”  See the following slides for each breakdown.</a:t>
            </a:r>
            <a:endParaRPr lang="en-US" dirty="0"/>
          </a:p>
        </p:txBody>
      </p:sp>
      <p:pic>
        <p:nvPicPr>
          <p:cNvPr id="6" name="Picture 5"/>
          <p:cNvPicPr>
            <a:picLocks noChangeAspect="1"/>
          </p:cNvPicPr>
          <p:nvPr/>
        </p:nvPicPr>
        <p:blipFill>
          <a:blip r:embed="rId2"/>
          <a:stretch>
            <a:fillRect/>
          </a:stretch>
        </p:blipFill>
        <p:spPr>
          <a:xfrm>
            <a:off x="533399" y="4544168"/>
            <a:ext cx="8079607" cy="1857375"/>
          </a:xfrm>
          <a:prstGeom prst="rect">
            <a:avLst/>
          </a:prstGeom>
        </p:spPr>
      </p:pic>
    </p:spTree>
    <p:extLst>
      <p:ext uri="{BB962C8B-B14F-4D97-AF65-F5344CB8AC3E}">
        <p14:creationId xmlns:p14="http://schemas.microsoft.com/office/powerpoint/2010/main" val="5550852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11</a:t>
            </a:fld>
            <a:endParaRPr lang="en-US" dirty="0"/>
          </a:p>
        </p:txBody>
      </p:sp>
      <p:sp>
        <p:nvSpPr>
          <p:cNvPr id="3" name="Title 2"/>
          <p:cNvSpPr>
            <a:spLocks noGrp="1"/>
          </p:cNvSpPr>
          <p:nvPr>
            <p:ph type="title"/>
          </p:nvPr>
        </p:nvSpPr>
        <p:spPr/>
        <p:txBody>
          <a:bodyPr/>
          <a:lstStyle/>
          <a:p>
            <a:r>
              <a:rPr lang="en-US" dirty="0" smtClean="0"/>
              <a:t>Kentucky High Cost Fail (Cont.)</a:t>
            </a:r>
            <a:endParaRPr lang="en-US" dirty="0"/>
          </a:p>
        </p:txBody>
      </p:sp>
      <p:sp>
        <p:nvSpPr>
          <p:cNvPr id="4" name="Text Placeholder 3"/>
          <p:cNvSpPr>
            <a:spLocks noGrp="1"/>
          </p:cNvSpPr>
          <p:nvPr>
            <p:ph type="body" sz="quarter" idx="15"/>
          </p:nvPr>
        </p:nvSpPr>
        <p:spPr/>
        <p:txBody>
          <a:bodyPr/>
          <a:lstStyle/>
          <a:p>
            <a:r>
              <a:rPr lang="en-US" dirty="0" smtClean="0"/>
              <a:t>The Kentucky High Cost test is generally located on the bottom of page 10.  Do not read the “KYNEWHIGHCOST” but the one that will be listed below it.  The test includes lender fees, including discount points and the appraisal fees.	</a:t>
            </a:r>
          </a:p>
          <a:p>
            <a:endParaRPr lang="en-US" dirty="0"/>
          </a:p>
          <a:p>
            <a:endParaRPr lang="en-US" dirty="0"/>
          </a:p>
        </p:txBody>
      </p:sp>
      <p:pic>
        <p:nvPicPr>
          <p:cNvPr id="5" name="Picture 4"/>
          <p:cNvPicPr>
            <a:picLocks noChangeAspect="1"/>
          </p:cNvPicPr>
          <p:nvPr/>
        </p:nvPicPr>
        <p:blipFill>
          <a:blip r:embed="rId2"/>
          <a:stretch>
            <a:fillRect/>
          </a:stretch>
        </p:blipFill>
        <p:spPr>
          <a:xfrm>
            <a:off x="762000" y="3005448"/>
            <a:ext cx="7696200" cy="3409950"/>
          </a:xfrm>
          <a:prstGeom prst="rect">
            <a:avLst/>
          </a:prstGeom>
        </p:spPr>
      </p:pic>
    </p:spTree>
    <p:extLst>
      <p:ext uri="{BB962C8B-B14F-4D97-AF65-F5344CB8AC3E}">
        <p14:creationId xmlns:p14="http://schemas.microsoft.com/office/powerpoint/2010/main" val="1556635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12</a:t>
            </a:fld>
            <a:endParaRPr lang="en-US" dirty="0"/>
          </a:p>
        </p:txBody>
      </p:sp>
      <p:sp>
        <p:nvSpPr>
          <p:cNvPr id="3" name="Title 2"/>
          <p:cNvSpPr>
            <a:spLocks noGrp="1"/>
          </p:cNvSpPr>
          <p:nvPr>
            <p:ph type="title"/>
          </p:nvPr>
        </p:nvSpPr>
        <p:spPr/>
        <p:txBody>
          <a:bodyPr/>
          <a:lstStyle/>
          <a:p>
            <a:r>
              <a:rPr lang="en-US" dirty="0" smtClean="0"/>
              <a:t>Kentucky State Rules Fail		</a:t>
            </a:r>
            <a:endParaRPr lang="en-US" dirty="0"/>
          </a:p>
        </p:txBody>
      </p:sp>
      <p:sp>
        <p:nvSpPr>
          <p:cNvPr id="4" name="Text Placeholder 3"/>
          <p:cNvSpPr>
            <a:spLocks noGrp="1"/>
          </p:cNvSpPr>
          <p:nvPr>
            <p:ph type="body" sz="quarter" idx="15"/>
          </p:nvPr>
        </p:nvSpPr>
        <p:spPr/>
        <p:txBody>
          <a:bodyPr/>
          <a:lstStyle/>
          <a:p>
            <a:r>
              <a:rPr lang="en-US" dirty="0" smtClean="0"/>
              <a:t>	If we are failing the 4% test, it will show in as a </a:t>
            </a:r>
            <a:r>
              <a:rPr lang="en-US" dirty="0" smtClean="0">
                <a:solidFill>
                  <a:srgbClr val="FF0000"/>
                </a:solidFill>
              </a:rPr>
              <a:t>FAIL</a:t>
            </a:r>
            <a:r>
              <a:rPr lang="en-US" dirty="0" smtClean="0"/>
              <a:t> under the State Rules header. There is no cure for this other than to lower our lender fees &amp;/or points to lower than 4% of the loan amount. There are no bona fide points for the purpose of this test.  We should only see these on small loan amounts or loans with bad pricing and a lot of points.</a:t>
            </a:r>
          </a:p>
          <a:p>
            <a:endParaRPr lang="en-US" dirty="0">
              <a:solidFill>
                <a:srgbClr val="FF0000"/>
              </a:solidFill>
            </a:endParaRPr>
          </a:p>
          <a:p>
            <a:endParaRPr lang="en-US" dirty="0">
              <a:solidFill>
                <a:srgbClr val="FF0000"/>
              </a:solidFill>
            </a:endParaRPr>
          </a:p>
        </p:txBody>
      </p:sp>
      <p:pic>
        <p:nvPicPr>
          <p:cNvPr id="5" name="Picture 4"/>
          <p:cNvPicPr>
            <a:picLocks noChangeAspect="1"/>
          </p:cNvPicPr>
          <p:nvPr/>
        </p:nvPicPr>
        <p:blipFill>
          <a:blip r:embed="rId2"/>
          <a:stretch>
            <a:fillRect/>
          </a:stretch>
        </p:blipFill>
        <p:spPr>
          <a:xfrm>
            <a:off x="320741" y="3334439"/>
            <a:ext cx="8292266" cy="2590111"/>
          </a:xfrm>
          <a:prstGeom prst="rect">
            <a:avLst/>
          </a:prstGeom>
        </p:spPr>
      </p:pic>
    </p:spTree>
    <p:extLst>
      <p:ext uri="{BB962C8B-B14F-4D97-AF65-F5344CB8AC3E}">
        <p14:creationId xmlns:p14="http://schemas.microsoft.com/office/powerpoint/2010/main" val="1890205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13</a:t>
            </a:fld>
            <a:endParaRPr lang="en-US" dirty="0"/>
          </a:p>
        </p:txBody>
      </p:sp>
      <p:sp>
        <p:nvSpPr>
          <p:cNvPr id="3" name="Title 2"/>
          <p:cNvSpPr>
            <a:spLocks noGrp="1"/>
          </p:cNvSpPr>
          <p:nvPr>
            <p:ph type="title"/>
          </p:nvPr>
        </p:nvSpPr>
        <p:spPr/>
        <p:txBody>
          <a:bodyPr/>
          <a:lstStyle/>
          <a:p>
            <a:r>
              <a:rPr lang="en-US" dirty="0" smtClean="0"/>
              <a:t>Michigan High Cost Fail</a:t>
            </a:r>
            <a:endParaRPr lang="en-US" dirty="0"/>
          </a:p>
        </p:txBody>
      </p:sp>
      <p:sp>
        <p:nvSpPr>
          <p:cNvPr id="4" name="Text Placeholder 3"/>
          <p:cNvSpPr>
            <a:spLocks noGrp="1"/>
          </p:cNvSpPr>
          <p:nvPr>
            <p:ph type="body" sz="quarter" idx="15"/>
          </p:nvPr>
        </p:nvSpPr>
        <p:spPr/>
        <p:txBody>
          <a:bodyPr/>
          <a:lstStyle/>
          <a:p>
            <a:r>
              <a:rPr lang="en-US" dirty="0" smtClean="0"/>
              <a:t>	Michigan </a:t>
            </a:r>
            <a:r>
              <a:rPr lang="en-US" dirty="0"/>
              <a:t>does not have a state high cost fail and relies solely on the applicable Federal (ie QM) threshold.  Please refer to the ATR/QM training for any fee issues on </a:t>
            </a:r>
            <a:r>
              <a:rPr lang="en-US" dirty="0" smtClean="0"/>
              <a:t>Michigan </a:t>
            </a:r>
            <a:r>
              <a:rPr lang="en-US" dirty="0"/>
              <a:t>loans.</a:t>
            </a:r>
          </a:p>
          <a:p>
            <a:endParaRPr lang="en-US" dirty="0"/>
          </a:p>
        </p:txBody>
      </p:sp>
    </p:spTree>
    <p:extLst>
      <p:ext uri="{BB962C8B-B14F-4D97-AF65-F5344CB8AC3E}">
        <p14:creationId xmlns:p14="http://schemas.microsoft.com/office/powerpoint/2010/main" val="23184535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14</a:t>
            </a:fld>
            <a:endParaRPr lang="en-US" dirty="0"/>
          </a:p>
        </p:txBody>
      </p:sp>
      <p:sp>
        <p:nvSpPr>
          <p:cNvPr id="3" name="Title 2"/>
          <p:cNvSpPr>
            <a:spLocks noGrp="1"/>
          </p:cNvSpPr>
          <p:nvPr>
            <p:ph type="title"/>
          </p:nvPr>
        </p:nvSpPr>
        <p:spPr/>
        <p:txBody>
          <a:bodyPr/>
          <a:lstStyle/>
          <a:p>
            <a:r>
              <a:rPr lang="en-US" dirty="0" smtClean="0"/>
              <a:t>Minnesota High Cost Fail</a:t>
            </a:r>
            <a:endParaRPr lang="en-US" dirty="0"/>
          </a:p>
        </p:txBody>
      </p:sp>
      <p:sp>
        <p:nvSpPr>
          <p:cNvPr id="4" name="Text Placeholder 3"/>
          <p:cNvSpPr>
            <a:spLocks noGrp="1"/>
          </p:cNvSpPr>
          <p:nvPr>
            <p:ph type="body" sz="quarter" idx="15"/>
          </p:nvPr>
        </p:nvSpPr>
        <p:spPr/>
        <p:txBody>
          <a:bodyPr/>
          <a:lstStyle/>
          <a:p>
            <a:r>
              <a:rPr lang="en-US" dirty="0" smtClean="0"/>
              <a:t>	Minnesota </a:t>
            </a:r>
            <a:r>
              <a:rPr lang="en-US" dirty="0"/>
              <a:t>does not have a state high cost fail and relies solely on the applicable Federal (ie QM) threshold.  Please refer to the ATR/QM training for any fee issues on </a:t>
            </a:r>
            <a:r>
              <a:rPr lang="en-US" dirty="0" smtClean="0"/>
              <a:t>Minnesota </a:t>
            </a:r>
            <a:r>
              <a:rPr lang="en-US" dirty="0"/>
              <a:t>loans.</a:t>
            </a:r>
          </a:p>
          <a:p>
            <a:endParaRPr lang="en-US" dirty="0"/>
          </a:p>
        </p:txBody>
      </p:sp>
    </p:spTree>
    <p:extLst>
      <p:ext uri="{BB962C8B-B14F-4D97-AF65-F5344CB8AC3E}">
        <p14:creationId xmlns:p14="http://schemas.microsoft.com/office/powerpoint/2010/main" val="220695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15</a:t>
            </a:fld>
            <a:endParaRPr lang="en-US" dirty="0"/>
          </a:p>
        </p:txBody>
      </p:sp>
      <p:sp>
        <p:nvSpPr>
          <p:cNvPr id="3" name="Title 2"/>
          <p:cNvSpPr>
            <a:spLocks noGrp="1"/>
          </p:cNvSpPr>
          <p:nvPr>
            <p:ph type="title"/>
          </p:nvPr>
        </p:nvSpPr>
        <p:spPr/>
        <p:txBody>
          <a:bodyPr/>
          <a:lstStyle/>
          <a:p>
            <a:r>
              <a:rPr lang="en-US" dirty="0" smtClean="0"/>
              <a:t>Ohio High Cost Fail</a:t>
            </a:r>
            <a:endParaRPr lang="en-US" dirty="0"/>
          </a:p>
        </p:txBody>
      </p:sp>
      <p:sp>
        <p:nvSpPr>
          <p:cNvPr id="4" name="Text Placeholder 3"/>
          <p:cNvSpPr>
            <a:spLocks noGrp="1"/>
          </p:cNvSpPr>
          <p:nvPr>
            <p:ph type="body" sz="quarter" idx="15"/>
          </p:nvPr>
        </p:nvSpPr>
        <p:spPr/>
        <p:txBody>
          <a:bodyPr/>
          <a:lstStyle/>
          <a:p>
            <a:r>
              <a:rPr lang="en-US" b="1" u="sng" dirty="0" smtClean="0"/>
              <a:t>NOTE:</a:t>
            </a:r>
            <a:r>
              <a:rPr lang="en-US" i="0" dirty="0" smtClean="0"/>
              <a:t> </a:t>
            </a:r>
            <a:r>
              <a:rPr lang="en-US" i="0" dirty="0" smtClean="0">
                <a:solidFill>
                  <a:srgbClr val="FF0000"/>
                </a:solidFill>
              </a:rPr>
              <a:t>THIS</a:t>
            </a:r>
            <a:r>
              <a:rPr lang="en-US" i="0" dirty="0" smtClean="0">
                <a:solidFill>
                  <a:srgbClr val="FFC000"/>
                </a:solidFill>
              </a:rPr>
              <a:t> ONLY </a:t>
            </a:r>
            <a:r>
              <a:rPr lang="en-US" i="0" dirty="0" smtClean="0">
                <a:solidFill>
                  <a:srgbClr val="00B050"/>
                </a:solidFill>
              </a:rPr>
              <a:t>APPLIES</a:t>
            </a:r>
            <a:r>
              <a:rPr lang="en-US" i="0" dirty="0" smtClean="0">
                <a:solidFill>
                  <a:srgbClr val="FFFF00"/>
                </a:solidFill>
              </a:rPr>
              <a:t> TO </a:t>
            </a:r>
            <a:r>
              <a:rPr lang="en-US" i="0" dirty="0" smtClean="0">
                <a:solidFill>
                  <a:srgbClr val="7030A0"/>
                </a:solidFill>
              </a:rPr>
              <a:t>REFINANCES</a:t>
            </a:r>
            <a:r>
              <a:rPr lang="en-US" i="0" dirty="0" smtClean="0">
                <a:solidFill>
                  <a:srgbClr val="0070C0"/>
                </a:solidFill>
              </a:rPr>
              <a:t> ON </a:t>
            </a:r>
            <a:r>
              <a:rPr lang="en-US" i="0" dirty="0" smtClean="0">
                <a:solidFill>
                  <a:srgbClr val="00B0F0"/>
                </a:solidFill>
              </a:rPr>
              <a:t>PRIMARY</a:t>
            </a:r>
            <a:r>
              <a:rPr lang="en-US" i="0" dirty="0" smtClean="0">
                <a:solidFill>
                  <a:srgbClr val="C00000"/>
                </a:solidFill>
              </a:rPr>
              <a:t> RESIDENCES!!!!</a:t>
            </a:r>
          </a:p>
          <a:p>
            <a:r>
              <a:rPr lang="en-US" i="0" dirty="0" smtClean="0"/>
              <a:t>	Lender and affiliate fees go into the test but again, only on primary residence refinances.</a:t>
            </a:r>
          </a:p>
          <a:p>
            <a:endParaRPr lang="en-US" b="1" i="0" dirty="0"/>
          </a:p>
        </p:txBody>
      </p:sp>
      <p:pic>
        <p:nvPicPr>
          <p:cNvPr id="5" name="Picture 4"/>
          <p:cNvPicPr>
            <a:picLocks noChangeAspect="1"/>
          </p:cNvPicPr>
          <p:nvPr/>
        </p:nvPicPr>
        <p:blipFill>
          <a:blip r:embed="rId2"/>
          <a:stretch>
            <a:fillRect/>
          </a:stretch>
        </p:blipFill>
        <p:spPr>
          <a:xfrm>
            <a:off x="762001" y="2892072"/>
            <a:ext cx="7851006" cy="3523326"/>
          </a:xfrm>
          <a:prstGeom prst="rect">
            <a:avLst/>
          </a:prstGeom>
        </p:spPr>
      </p:pic>
    </p:spTree>
    <p:extLst>
      <p:ext uri="{BB962C8B-B14F-4D97-AF65-F5344CB8AC3E}">
        <p14:creationId xmlns:p14="http://schemas.microsoft.com/office/powerpoint/2010/main" val="9625643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16</a:t>
            </a:fld>
            <a:endParaRPr lang="en-US" dirty="0"/>
          </a:p>
        </p:txBody>
      </p:sp>
      <p:sp>
        <p:nvSpPr>
          <p:cNvPr id="3" name="Title 2"/>
          <p:cNvSpPr>
            <a:spLocks noGrp="1"/>
          </p:cNvSpPr>
          <p:nvPr>
            <p:ph type="title"/>
          </p:nvPr>
        </p:nvSpPr>
        <p:spPr/>
        <p:txBody>
          <a:bodyPr/>
          <a:lstStyle/>
          <a:p>
            <a:r>
              <a:rPr lang="en-US" dirty="0" smtClean="0"/>
              <a:t>Wisconsin High Cost Fail</a:t>
            </a:r>
            <a:endParaRPr lang="en-US" dirty="0"/>
          </a:p>
        </p:txBody>
      </p:sp>
      <p:pic>
        <p:nvPicPr>
          <p:cNvPr id="5" name="Picture 4"/>
          <p:cNvPicPr>
            <a:picLocks noChangeAspect="1"/>
          </p:cNvPicPr>
          <p:nvPr/>
        </p:nvPicPr>
        <p:blipFill>
          <a:blip r:embed="rId2"/>
          <a:stretch>
            <a:fillRect/>
          </a:stretch>
        </p:blipFill>
        <p:spPr>
          <a:xfrm>
            <a:off x="533400" y="3077034"/>
            <a:ext cx="8277224" cy="3338364"/>
          </a:xfrm>
          <a:prstGeom prst="rect">
            <a:avLst/>
          </a:prstGeom>
        </p:spPr>
      </p:pic>
      <p:sp>
        <p:nvSpPr>
          <p:cNvPr id="4" name="Text Placeholder 3"/>
          <p:cNvSpPr>
            <a:spLocks noGrp="1"/>
          </p:cNvSpPr>
          <p:nvPr>
            <p:ph type="body" sz="quarter" idx="15"/>
          </p:nvPr>
        </p:nvSpPr>
        <p:spPr/>
        <p:txBody>
          <a:bodyPr/>
          <a:lstStyle/>
          <a:p>
            <a:r>
              <a:rPr lang="en-US" dirty="0" smtClean="0"/>
              <a:t>	Here </a:t>
            </a:r>
            <a:r>
              <a:rPr lang="en-US" dirty="0"/>
              <a:t>is an example of a fail on an </a:t>
            </a:r>
            <a:r>
              <a:rPr lang="en-US" dirty="0" smtClean="0"/>
              <a:t>Wisconsin </a:t>
            </a:r>
            <a:r>
              <a:rPr lang="en-US" dirty="0"/>
              <a:t>loan. All </a:t>
            </a:r>
            <a:r>
              <a:rPr lang="en-US" dirty="0" smtClean="0"/>
              <a:t>lender &amp; affiliate fees </a:t>
            </a:r>
            <a:r>
              <a:rPr lang="en-US" dirty="0"/>
              <a:t>go into the calculation.  This </a:t>
            </a:r>
            <a:r>
              <a:rPr lang="en-US" dirty="0" smtClean="0"/>
              <a:t>includes all discount points.</a:t>
            </a:r>
            <a:endParaRPr lang="en-US" dirty="0"/>
          </a:p>
        </p:txBody>
      </p:sp>
    </p:spTree>
    <p:extLst>
      <p:ext uri="{BB962C8B-B14F-4D97-AF65-F5344CB8AC3E}">
        <p14:creationId xmlns:p14="http://schemas.microsoft.com/office/powerpoint/2010/main" val="28053610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17</a:t>
            </a:fld>
            <a:endParaRPr lang="en-US" dirty="0"/>
          </a:p>
        </p:txBody>
      </p:sp>
      <p:sp>
        <p:nvSpPr>
          <p:cNvPr id="3" name="Title 2"/>
          <p:cNvSpPr>
            <a:spLocks noGrp="1"/>
          </p:cNvSpPr>
          <p:nvPr>
            <p:ph type="title"/>
          </p:nvPr>
        </p:nvSpPr>
        <p:spPr/>
        <p:txBody>
          <a:bodyPr/>
          <a:lstStyle/>
          <a:p>
            <a:r>
              <a:rPr lang="en-US" dirty="0" smtClean="0"/>
              <a:t>How do I fix a high cost fail?</a:t>
            </a:r>
            <a:endParaRPr lang="en-US" dirty="0"/>
          </a:p>
        </p:txBody>
      </p:sp>
      <p:sp>
        <p:nvSpPr>
          <p:cNvPr id="4" name="Text Placeholder 3"/>
          <p:cNvSpPr>
            <a:spLocks noGrp="1"/>
          </p:cNvSpPr>
          <p:nvPr>
            <p:ph type="body" sz="quarter" idx="15"/>
          </p:nvPr>
        </p:nvSpPr>
        <p:spPr/>
        <p:txBody>
          <a:bodyPr/>
          <a:lstStyle/>
          <a:p>
            <a:pPr lvl="0">
              <a:spcBef>
                <a:spcPts val="0"/>
              </a:spcBef>
              <a:spcAft>
                <a:spcPts val="0"/>
              </a:spcAft>
              <a:buFont typeface="Arial" panose="020B0604020202020204" pitchFamily="34" charset="0"/>
              <a:buChar char="•"/>
            </a:pPr>
            <a:r>
              <a:rPr lang="en-US" i="0" dirty="0"/>
              <a:t>If the borrower is not using Hallmark Insurance, ask Disclosure team to change hazard insurance from “Affiliate” to “other”.</a:t>
            </a:r>
          </a:p>
          <a:p>
            <a:pPr lvl="0">
              <a:spcBef>
                <a:spcPts val="0"/>
              </a:spcBef>
              <a:spcAft>
                <a:spcPts val="0"/>
              </a:spcAft>
              <a:buFont typeface="Arial" panose="020B0604020202020204" pitchFamily="34" charset="0"/>
              <a:buChar char="•"/>
            </a:pPr>
            <a:r>
              <a:rPr lang="en-US" i="0" dirty="0"/>
              <a:t>If the loan is not locked yet, you can price it so we use overage to provide a lender credit</a:t>
            </a:r>
          </a:p>
          <a:p>
            <a:pPr lvl="0">
              <a:spcBef>
                <a:spcPts val="0"/>
              </a:spcBef>
              <a:spcAft>
                <a:spcPts val="0"/>
              </a:spcAft>
              <a:buFont typeface="Arial" panose="020B0604020202020204" pitchFamily="34" charset="0"/>
              <a:buChar char="•"/>
            </a:pPr>
            <a:r>
              <a:rPr lang="en-US" i="0" dirty="0"/>
              <a:t>If there are seller credits, and the purchase agreement doesn’t currently spell out that they can be applied to APR fees, an addendum to the PA can be requested that specifically spells this out.  ‘closing costs, prepaids, APR fees &amp; any other allowable fees’</a:t>
            </a:r>
          </a:p>
          <a:p>
            <a:pPr lvl="0">
              <a:spcBef>
                <a:spcPts val="0"/>
              </a:spcBef>
              <a:spcAft>
                <a:spcPts val="0"/>
              </a:spcAft>
              <a:buFont typeface="Arial" panose="020B0604020202020204" pitchFamily="34" charset="0"/>
              <a:buChar char="•"/>
            </a:pPr>
            <a:r>
              <a:rPr lang="en-US" i="0" dirty="0"/>
              <a:t>Request a Pricing Exception</a:t>
            </a:r>
          </a:p>
          <a:p>
            <a:pPr lvl="0">
              <a:spcBef>
                <a:spcPts val="0"/>
              </a:spcBef>
              <a:spcAft>
                <a:spcPts val="0"/>
              </a:spcAft>
              <a:buFont typeface="Arial" panose="020B0604020202020204" pitchFamily="34" charset="0"/>
              <a:buChar char="•"/>
            </a:pPr>
            <a:r>
              <a:rPr lang="en-US" i="0" dirty="0"/>
              <a:t>If you are unsure, discuss with your manager and/or training.</a:t>
            </a:r>
          </a:p>
          <a:p>
            <a:pPr lvl="1">
              <a:spcBef>
                <a:spcPts val="0"/>
              </a:spcBef>
              <a:spcAft>
                <a:spcPts val="0"/>
              </a:spcAft>
              <a:buFont typeface="Arial" panose="020B0604020202020204" pitchFamily="34" charset="0"/>
              <a:buChar char="•"/>
            </a:pPr>
            <a:r>
              <a:rPr lang="en-US" dirty="0"/>
              <a:t>If they are still not sure the next steps it will be escalated to Compliance using the Help Desk.   </a:t>
            </a:r>
          </a:p>
          <a:p>
            <a:endParaRPr lang="en-US" dirty="0"/>
          </a:p>
        </p:txBody>
      </p:sp>
    </p:spTree>
    <p:extLst>
      <p:ext uri="{BB962C8B-B14F-4D97-AF65-F5344CB8AC3E}">
        <p14:creationId xmlns:p14="http://schemas.microsoft.com/office/powerpoint/2010/main" val="3821246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2</a:t>
            </a:fld>
            <a:endParaRPr lang="en-US" dirty="0"/>
          </a:p>
        </p:txBody>
      </p:sp>
      <p:pic>
        <p:nvPicPr>
          <p:cNvPr id="4" name="Picture 3"/>
          <p:cNvPicPr>
            <a:picLocks noChangeAspect="1"/>
          </p:cNvPicPr>
          <p:nvPr/>
        </p:nvPicPr>
        <p:blipFill>
          <a:blip r:embed="rId2"/>
          <a:stretch>
            <a:fillRect/>
          </a:stretch>
        </p:blipFill>
        <p:spPr>
          <a:xfrm>
            <a:off x="731436" y="762000"/>
            <a:ext cx="8090555" cy="5380799"/>
          </a:xfrm>
          <a:prstGeom prst="rect">
            <a:avLst/>
          </a:prstGeom>
        </p:spPr>
      </p:pic>
    </p:spTree>
    <p:extLst>
      <p:ext uri="{BB962C8B-B14F-4D97-AF65-F5344CB8AC3E}">
        <p14:creationId xmlns:p14="http://schemas.microsoft.com/office/powerpoint/2010/main" val="38826365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3</a:t>
            </a:fld>
            <a:endParaRPr lang="en-US" dirty="0"/>
          </a:p>
        </p:txBody>
      </p:sp>
      <p:sp>
        <p:nvSpPr>
          <p:cNvPr id="3" name="Title 2"/>
          <p:cNvSpPr>
            <a:spLocks noGrp="1"/>
          </p:cNvSpPr>
          <p:nvPr>
            <p:ph type="title"/>
          </p:nvPr>
        </p:nvSpPr>
        <p:spPr/>
        <p:txBody>
          <a:bodyPr/>
          <a:lstStyle/>
          <a:p>
            <a:r>
              <a:rPr lang="en-US" dirty="0" smtClean="0"/>
              <a:t>Reviewing Mavent</a:t>
            </a:r>
            <a:endParaRPr lang="en-US" dirty="0"/>
          </a:p>
        </p:txBody>
      </p:sp>
      <p:sp>
        <p:nvSpPr>
          <p:cNvPr id="4" name="Text Placeholder 3"/>
          <p:cNvSpPr>
            <a:spLocks noGrp="1"/>
          </p:cNvSpPr>
          <p:nvPr>
            <p:ph type="body" sz="quarter" idx="15"/>
          </p:nvPr>
        </p:nvSpPr>
        <p:spPr/>
        <p:txBody>
          <a:bodyPr/>
          <a:lstStyle/>
          <a:p>
            <a:r>
              <a:rPr lang="en-US" i="0" dirty="0" smtClean="0"/>
              <a:t>	If </a:t>
            </a:r>
            <a:r>
              <a:rPr lang="en-US" i="0" dirty="0"/>
              <a:t>there is an issue with the </a:t>
            </a:r>
            <a:r>
              <a:rPr lang="en-US" i="0" dirty="0" smtClean="0"/>
              <a:t>State High Cost test, </a:t>
            </a:r>
            <a:r>
              <a:rPr lang="en-US" i="0" dirty="0"/>
              <a:t>the </a:t>
            </a:r>
            <a:r>
              <a:rPr lang="en-US" i="0" dirty="0" smtClean="0"/>
              <a:t>High Cost </a:t>
            </a:r>
            <a:r>
              <a:rPr lang="en-US" i="0" dirty="0"/>
              <a:t>field (highlighted in yellow below) </a:t>
            </a:r>
            <a:r>
              <a:rPr lang="en-US" i="0" dirty="0" smtClean="0"/>
              <a:t>will show as a Fail</a:t>
            </a:r>
            <a:r>
              <a:rPr lang="en-US" i="0" dirty="0"/>
              <a:t>.  If you see either, click on the “View Error List,” button in the upper right hand corner above the report.</a:t>
            </a:r>
          </a:p>
          <a:p>
            <a:endParaRPr lang="en-US" dirty="0"/>
          </a:p>
        </p:txBody>
      </p:sp>
      <p:pic>
        <p:nvPicPr>
          <p:cNvPr id="7" name="Picture 6"/>
          <p:cNvPicPr>
            <a:picLocks noChangeAspect="1"/>
          </p:cNvPicPr>
          <p:nvPr/>
        </p:nvPicPr>
        <p:blipFill>
          <a:blip r:embed="rId2"/>
          <a:stretch>
            <a:fillRect/>
          </a:stretch>
        </p:blipFill>
        <p:spPr>
          <a:xfrm>
            <a:off x="6927" y="2536653"/>
            <a:ext cx="9010450" cy="3831935"/>
          </a:xfrm>
          <a:prstGeom prst="rect">
            <a:avLst/>
          </a:prstGeom>
        </p:spPr>
      </p:pic>
    </p:spTree>
    <p:extLst>
      <p:ext uri="{BB962C8B-B14F-4D97-AF65-F5344CB8AC3E}">
        <p14:creationId xmlns:p14="http://schemas.microsoft.com/office/powerpoint/2010/main" val="18260462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4</a:t>
            </a:fld>
            <a:endParaRPr lang="en-US" dirty="0"/>
          </a:p>
        </p:txBody>
      </p:sp>
      <p:sp>
        <p:nvSpPr>
          <p:cNvPr id="3" name="Title 2"/>
          <p:cNvSpPr>
            <a:spLocks noGrp="1"/>
          </p:cNvSpPr>
          <p:nvPr>
            <p:ph type="title"/>
          </p:nvPr>
        </p:nvSpPr>
        <p:spPr/>
        <p:txBody>
          <a:bodyPr/>
          <a:lstStyle/>
          <a:p>
            <a:r>
              <a:rPr lang="en-US" dirty="0" smtClean="0"/>
              <a:t>Reviewing the report results</a:t>
            </a:r>
            <a:endParaRPr lang="en-US" dirty="0"/>
          </a:p>
        </p:txBody>
      </p:sp>
      <p:sp>
        <p:nvSpPr>
          <p:cNvPr id="4" name="Text Placeholder 3"/>
          <p:cNvSpPr>
            <a:spLocks noGrp="1"/>
          </p:cNvSpPr>
          <p:nvPr>
            <p:ph type="body" sz="quarter" idx="15"/>
          </p:nvPr>
        </p:nvSpPr>
        <p:spPr/>
        <p:txBody>
          <a:bodyPr/>
          <a:lstStyle/>
          <a:p>
            <a:r>
              <a:rPr lang="en-US" i="0" dirty="0" smtClean="0"/>
              <a:t>	Review </a:t>
            </a:r>
            <a:r>
              <a:rPr lang="en-US" i="0" dirty="0"/>
              <a:t>the popup box for the </a:t>
            </a:r>
            <a:r>
              <a:rPr lang="en-US" i="0" dirty="0" smtClean="0"/>
              <a:t>Fail reason</a:t>
            </a:r>
            <a:r>
              <a:rPr lang="en-US" i="0" dirty="0"/>
              <a:t>. </a:t>
            </a:r>
            <a:r>
              <a:rPr lang="en-US" i="0" dirty="0" smtClean="0"/>
              <a:t>You </a:t>
            </a:r>
            <a:r>
              <a:rPr lang="en-US" i="0" dirty="0"/>
              <a:t>will see the message as </a:t>
            </a:r>
            <a:r>
              <a:rPr lang="en-US" i="0" dirty="0" smtClean="0"/>
              <a:t>below </a:t>
            </a:r>
            <a:r>
              <a:rPr lang="en-US" i="0" dirty="0"/>
              <a:t>“The loan fees ($XXXXX) exceed the </a:t>
            </a:r>
            <a:r>
              <a:rPr lang="en-US" i="0" dirty="0" smtClean="0"/>
              <a:t>(State) High Cost fee </a:t>
            </a:r>
            <a:r>
              <a:rPr lang="en-US" i="0" dirty="0"/>
              <a:t>limit, which </a:t>
            </a:r>
            <a:r>
              <a:rPr lang="en-US" i="0" dirty="0" smtClean="0"/>
              <a:t>is ($XXXX.XX), the differ…”   </a:t>
            </a:r>
            <a:r>
              <a:rPr lang="en-US" i="0" dirty="0"/>
              <a:t>This means we are currently exceeding the limit and will need to be further analyzed</a:t>
            </a:r>
            <a:r>
              <a:rPr lang="en-US" i="0" dirty="0" smtClean="0"/>
              <a:t>. State examples are in the following slides in alphabetical order.</a:t>
            </a:r>
            <a:endParaRPr lang="en-US" i="0" dirty="0"/>
          </a:p>
          <a:p>
            <a:endParaRPr lang="en-US" dirty="0"/>
          </a:p>
        </p:txBody>
      </p:sp>
      <p:pic>
        <p:nvPicPr>
          <p:cNvPr id="5" name="Picture 4"/>
          <p:cNvPicPr>
            <a:picLocks noChangeAspect="1"/>
          </p:cNvPicPr>
          <p:nvPr/>
        </p:nvPicPr>
        <p:blipFill>
          <a:blip r:embed="rId2"/>
          <a:stretch>
            <a:fillRect/>
          </a:stretch>
        </p:blipFill>
        <p:spPr>
          <a:xfrm>
            <a:off x="201845" y="3440092"/>
            <a:ext cx="8776819" cy="2986398"/>
          </a:xfrm>
          <a:prstGeom prst="rect">
            <a:avLst/>
          </a:prstGeom>
        </p:spPr>
      </p:pic>
    </p:spTree>
    <p:extLst>
      <p:ext uri="{BB962C8B-B14F-4D97-AF65-F5344CB8AC3E}">
        <p14:creationId xmlns:p14="http://schemas.microsoft.com/office/powerpoint/2010/main" val="620394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5</a:t>
            </a:fld>
            <a:endParaRPr lang="en-US" dirty="0"/>
          </a:p>
        </p:txBody>
      </p:sp>
      <p:sp>
        <p:nvSpPr>
          <p:cNvPr id="3" name="Title 2"/>
          <p:cNvSpPr>
            <a:spLocks noGrp="1"/>
          </p:cNvSpPr>
          <p:nvPr>
            <p:ph type="title"/>
          </p:nvPr>
        </p:nvSpPr>
        <p:spPr/>
        <p:txBody>
          <a:bodyPr/>
          <a:lstStyle/>
          <a:p>
            <a:r>
              <a:rPr lang="en-US" dirty="0" smtClean="0"/>
              <a:t>Colorado High Cost Fails</a:t>
            </a:r>
            <a:endParaRPr lang="en-US" dirty="0"/>
          </a:p>
        </p:txBody>
      </p:sp>
      <p:sp>
        <p:nvSpPr>
          <p:cNvPr id="4" name="Text Placeholder 3"/>
          <p:cNvSpPr>
            <a:spLocks noGrp="1"/>
          </p:cNvSpPr>
          <p:nvPr>
            <p:ph type="body" sz="quarter" idx="15"/>
          </p:nvPr>
        </p:nvSpPr>
        <p:spPr/>
        <p:txBody>
          <a:bodyPr/>
          <a:lstStyle/>
          <a:p>
            <a:r>
              <a:rPr lang="en-US" dirty="0" smtClean="0"/>
              <a:t>	Here is an example of a fail for a CO loan.  The only fees that go into the test are the Origination Fee, any non bona fide discount points, and any Single Premium Mortgage Insurance. If the fail is accurate, go to the last slide for how to correct the fail.</a:t>
            </a:r>
            <a:endParaRPr lang="en-US" dirty="0"/>
          </a:p>
        </p:txBody>
      </p:sp>
      <p:pic>
        <p:nvPicPr>
          <p:cNvPr id="5" name="Picture 4"/>
          <p:cNvPicPr>
            <a:picLocks noChangeAspect="1"/>
          </p:cNvPicPr>
          <p:nvPr/>
        </p:nvPicPr>
        <p:blipFill>
          <a:blip r:embed="rId2"/>
          <a:stretch>
            <a:fillRect/>
          </a:stretch>
        </p:blipFill>
        <p:spPr>
          <a:xfrm>
            <a:off x="665018" y="2761840"/>
            <a:ext cx="7927207" cy="3653558"/>
          </a:xfrm>
          <a:prstGeom prst="rect">
            <a:avLst/>
          </a:prstGeom>
        </p:spPr>
      </p:pic>
    </p:spTree>
    <p:extLst>
      <p:ext uri="{BB962C8B-B14F-4D97-AF65-F5344CB8AC3E}">
        <p14:creationId xmlns:p14="http://schemas.microsoft.com/office/powerpoint/2010/main" val="3954052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6</a:t>
            </a:fld>
            <a:endParaRPr lang="en-US" dirty="0"/>
          </a:p>
        </p:txBody>
      </p:sp>
      <p:sp>
        <p:nvSpPr>
          <p:cNvPr id="3" name="Title 2"/>
          <p:cNvSpPr>
            <a:spLocks noGrp="1"/>
          </p:cNvSpPr>
          <p:nvPr>
            <p:ph type="title"/>
          </p:nvPr>
        </p:nvSpPr>
        <p:spPr/>
        <p:txBody>
          <a:bodyPr/>
          <a:lstStyle/>
          <a:p>
            <a:r>
              <a:rPr lang="en-US" dirty="0" smtClean="0"/>
              <a:t>Florida High Cost Fail	</a:t>
            </a:r>
            <a:endParaRPr lang="en-US" dirty="0"/>
          </a:p>
        </p:txBody>
      </p:sp>
      <p:sp>
        <p:nvSpPr>
          <p:cNvPr id="4" name="Text Placeholder 3"/>
          <p:cNvSpPr>
            <a:spLocks noGrp="1"/>
          </p:cNvSpPr>
          <p:nvPr>
            <p:ph type="body" sz="quarter" idx="15"/>
          </p:nvPr>
        </p:nvSpPr>
        <p:spPr/>
        <p:txBody>
          <a:bodyPr/>
          <a:lstStyle/>
          <a:p>
            <a:r>
              <a:rPr lang="en-US" dirty="0" smtClean="0"/>
              <a:t>	Florida does not have a state high cost fail and relies solely on the applicable Federal (ie QM) threshold.  Please refer to the ATR/QM training for any fee issues on Florida loans.</a:t>
            </a:r>
            <a:endParaRPr lang="en-US" dirty="0"/>
          </a:p>
        </p:txBody>
      </p:sp>
    </p:spTree>
    <p:extLst>
      <p:ext uri="{BB962C8B-B14F-4D97-AF65-F5344CB8AC3E}">
        <p14:creationId xmlns:p14="http://schemas.microsoft.com/office/powerpoint/2010/main" val="2645467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7</a:t>
            </a:fld>
            <a:endParaRPr lang="en-US" dirty="0"/>
          </a:p>
        </p:txBody>
      </p:sp>
      <p:sp>
        <p:nvSpPr>
          <p:cNvPr id="3" name="Title 2"/>
          <p:cNvSpPr>
            <a:spLocks noGrp="1"/>
          </p:cNvSpPr>
          <p:nvPr>
            <p:ph type="title"/>
          </p:nvPr>
        </p:nvSpPr>
        <p:spPr/>
        <p:txBody>
          <a:bodyPr/>
          <a:lstStyle/>
          <a:p>
            <a:r>
              <a:rPr lang="en-US" dirty="0" smtClean="0"/>
              <a:t>Indiana High Cost Fails</a:t>
            </a:r>
            <a:endParaRPr lang="en-US" dirty="0"/>
          </a:p>
        </p:txBody>
      </p:sp>
      <p:sp>
        <p:nvSpPr>
          <p:cNvPr id="4" name="Text Placeholder 3"/>
          <p:cNvSpPr>
            <a:spLocks noGrp="1"/>
          </p:cNvSpPr>
          <p:nvPr>
            <p:ph type="body" sz="quarter" idx="15"/>
          </p:nvPr>
        </p:nvSpPr>
        <p:spPr/>
        <p:txBody>
          <a:bodyPr/>
          <a:lstStyle/>
          <a:p>
            <a:r>
              <a:rPr lang="en-US" sz="2000" dirty="0" smtClean="0"/>
              <a:t>	Here is an example of a fail on an Indiana loan. All lender, affiliate, Single Premium PMI, &amp; some title fees go into the calculation (all finance charges, except per diem and Bona Fide discount points as long as recouped within 4 years).  This means it can change dependent on the title company. Appraisal is included whether is ordered through USAA or not.  </a:t>
            </a:r>
          </a:p>
          <a:p>
            <a:endParaRPr lang="en-US" dirty="0"/>
          </a:p>
        </p:txBody>
      </p:sp>
      <p:pic>
        <p:nvPicPr>
          <p:cNvPr id="5" name="Picture 4"/>
          <p:cNvPicPr>
            <a:picLocks noChangeAspect="1"/>
          </p:cNvPicPr>
          <p:nvPr/>
        </p:nvPicPr>
        <p:blipFill>
          <a:blip r:embed="rId2"/>
          <a:stretch>
            <a:fillRect/>
          </a:stretch>
        </p:blipFill>
        <p:spPr>
          <a:xfrm>
            <a:off x="609600" y="2777307"/>
            <a:ext cx="7458588" cy="3638091"/>
          </a:xfrm>
          <a:prstGeom prst="rect">
            <a:avLst/>
          </a:prstGeom>
        </p:spPr>
      </p:pic>
    </p:spTree>
    <p:extLst>
      <p:ext uri="{BB962C8B-B14F-4D97-AF65-F5344CB8AC3E}">
        <p14:creationId xmlns:p14="http://schemas.microsoft.com/office/powerpoint/2010/main" val="971809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8</a:t>
            </a:fld>
            <a:endParaRPr lang="en-US" dirty="0"/>
          </a:p>
        </p:txBody>
      </p:sp>
      <p:sp>
        <p:nvSpPr>
          <p:cNvPr id="3" name="Title 2"/>
          <p:cNvSpPr>
            <a:spLocks noGrp="1"/>
          </p:cNvSpPr>
          <p:nvPr>
            <p:ph type="title"/>
          </p:nvPr>
        </p:nvSpPr>
        <p:spPr/>
        <p:txBody>
          <a:bodyPr/>
          <a:lstStyle/>
          <a:p>
            <a:r>
              <a:rPr lang="en-US" dirty="0" smtClean="0"/>
              <a:t>Indiana High Cost Fails (Cont.)	</a:t>
            </a:r>
            <a:endParaRPr lang="en-US" dirty="0"/>
          </a:p>
        </p:txBody>
      </p:sp>
      <p:sp>
        <p:nvSpPr>
          <p:cNvPr id="6" name="Text Placeholder 5"/>
          <p:cNvSpPr>
            <a:spLocks noGrp="1"/>
          </p:cNvSpPr>
          <p:nvPr>
            <p:ph type="body" sz="quarter" idx="15"/>
          </p:nvPr>
        </p:nvSpPr>
        <p:spPr/>
        <p:txBody>
          <a:bodyPr/>
          <a:lstStyle/>
          <a:p>
            <a:r>
              <a:rPr lang="en-US" dirty="0" smtClean="0"/>
              <a:t>NOTE: The definition of bona fide points differs from the definition for the purposes of the QM test. We always have to use the worst case scenario.</a:t>
            </a:r>
          </a:p>
          <a:p>
            <a:endParaRPr lang="en-US" dirty="0"/>
          </a:p>
          <a:p>
            <a:endParaRPr lang="en-US" dirty="0"/>
          </a:p>
        </p:txBody>
      </p:sp>
      <p:pic>
        <p:nvPicPr>
          <p:cNvPr id="7" name="Picture 6"/>
          <p:cNvPicPr>
            <a:picLocks noChangeAspect="1"/>
          </p:cNvPicPr>
          <p:nvPr/>
        </p:nvPicPr>
        <p:blipFill>
          <a:blip r:embed="rId2"/>
          <a:stretch>
            <a:fillRect/>
          </a:stretch>
        </p:blipFill>
        <p:spPr>
          <a:xfrm>
            <a:off x="109537" y="2514601"/>
            <a:ext cx="8924925" cy="2057400"/>
          </a:xfrm>
          <a:prstGeom prst="rect">
            <a:avLst/>
          </a:prstGeom>
        </p:spPr>
      </p:pic>
    </p:spTree>
    <p:extLst>
      <p:ext uri="{BB962C8B-B14F-4D97-AF65-F5344CB8AC3E}">
        <p14:creationId xmlns:p14="http://schemas.microsoft.com/office/powerpoint/2010/main" val="1678966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9</a:t>
            </a:fld>
            <a:endParaRPr lang="en-US" dirty="0"/>
          </a:p>
        </p:txBody>
      </p:sp>
      <p:sp>
        <p:nvSpPr>
          <p:cNvPr id="3" name="Title 2"/>
          <p:cNvSpPr>
            <a:spLocks noGrp="1"/>
          </p:cNvSpPr>
          <p:nvPr>
            <p:ph type="title"/>
          </p:nvPr>
        </p:nvSpPr>
        <p:spPr/>
        <p:txBody>
          <a:bodyPr/>
          <a:lstStyle/>
          <a:p>
            <a:r>
              <a:rPr lang="en-US" dirty="0" smtClean="0"/>
              <a:t>Kansas High Cost Fails</a:t>
            </a:r>
            <a:endParaRPr lang="en-US" dirty="0"/>
          </a:p>
        </p:txBody>
      </p:sp>
      <p:sp>
        <p:nvSpPr>
          <p:cNvPr id="4" name="Text Placeholder 3"/>
          <p:cNvSpPr>
            <a:spLocks noGrp="1"/>
          </p:cNvSpPr>
          <p:nvPr>
            <p:ph type="body" sz="quarter" idx="15"/>
          </p:nvPr>
        </p:nvSpPr>
        <p:spPr/>
        <p:txBody>
          <a:bodyPr/>
          <a:lstStyle/>
          <a:p>
            <a:r>
              <a:rPr lang="en-US" dirty="0"/>
              <a:t>	</a:t>
            </a:r>
            <a:r>
              <a:rPr lang="en-US" dirty="0" smtClean="0"/>
              <a:t>Kansas </a:t>
            </a:r>
            <a:r>
              <a:rPr lang="en-US" dirty="0"/>
              <a:t>does not have a state high cost fail and relies solely on the applicable Federal (ie QM) threshold.  Please refer to the ATR/QM training for any fee issues on </a:t>
            </a:r>
            <a:r>
              <a:rPr lang="en-US" dirty="0" smtClean="0"/>
              <a:t>Kansas </a:t>
            </a:r>
            <a:r>
              <a:rPr lang="en-US" dirty="0"/>
              <a:t>loans.</a:t>
            </a:r>
          </a:p>
          <a:p>
            <a:endParaRPr lang="en-US" dirty="0"/>
          </a:p>
        </p:txBody>
      </p:sp>
    </p:spTree>
    <p:extLst>
      <p:ext uri="{BB962C8B-B14F-4D97-AF65-F5344CB8AC3E}">
        <p14:creationId xmlns:p14="http://schemas.microsoft.com/office/powerpoint/2010/main" val="2225294125"/>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Hallmark Home Mortgage">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604</TotalTime>
  <Words>322</Words>
  <Application>Microsoft Office PowerPoint</Application>
  <PresentationFormat>On-screen Show (4:3)</PresentationFormat>
  <Paragraphs>54</Paragraphs>
  <Slides>17</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Arial</vt:lpstr>
      <vt:lpstr>Calibri</vt:lpstr>
      <vt:lpstr>Courier New</vt:lpstr>
      <vt:lpstr>Gotham Medium</vt:lpstr>
      <vt:lpstr>Wingdings</vt:lpstr>
      <vt:lpstr>Custom Design</vt:lpstr>
      <vt:lpstr>Hallmark Home Mortgage</vt:lpstr>
      <vt:lpstr>State High Cost Mavent Fails</vt:lpstr>
      <vt:lpstr>PowerPoint Presentation</vt:lpstr>
      <vt:lpstr>Reviewing Mavent</vt:lpstr>
      <vt:lpstr>Reviewing the report results</vt:lpstr>
      <vt:lpstr>Colorado High Cost Fails</vt:lpstr>
      <vt:lpstr>Florida High Cost Fail </vt:lpstr>
      <vt:lpstr>Indiana High Cost Fails</vt:lpstr>
      <vt:lpstr>Indiana High Cost Fails (Cont.) </vt:lpstr>
      <vt:lpstr>Kansas High Cost Fails</vt:lpstr>
      <vt:lpstr>Kentucky High Cost Fails</vt:lpstr>
      <vt:lpstr>Kentucky High Cost Fail (Cont.)</vt:lpstr>
      <vt:lpstr>Kentucky State Rules Fail  </vt:lpstr>
      <vt:lpstr>Michigan High Cost Fail</vt:lpstr>
      <vt:lpstr>Minnesota High Cost Fail</vt:lpstr>
      <vt:lpstr>Ohio High Cost Fail</vt:lpstr>
      <vt:lpstr>Wisconsin High Cost Fail</vt:lpstr>
      <vt:lpstr>How do I fix a high cost fail?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Hallmark PPT Template</dc:title>
  <dc:creator>jwean@1hallmark.com</dc:creator>
  <cp:lastModifiedBy>Jeanine Drover</cp:lastModifiedBy>
  <cp:revision>40</cp:revision>
  <dcterms:created xsi:type="dcterms:W3CDTF">2018-07-10T14:04:49Z</dcterms:created>
  <dcterms:modified xsi:type="dcterms:W3CDTF">2018-11-16T18:03:47Z</dcterms:modified>
</cp:coreProperties>
</file>