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6" d="100"/>
          <a:sy n="46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High Priced Mortgage Loans and You!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What is a high priced mortgage loan? How do we know? What do we do with one when we </a:t>
            </a:r>
            <a:r>
              <a:rPr lang="en-US" smtClean="0"/>
              <a:t>encounter it?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565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 a High Priced Mortgage loan?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A high priced mortgage loan (HPML) is a loan that’s APR exceeds the allowable APR threshold for similar loans. </a:t>
            </a:r>
          </a:p>
          <a:p>
            <a:pPr lvl="0"/>
            <a:r>
              <a:rPr lang="en-US" sz="3200" dirty="0"/>
              <a:t>HPML regulations are a part of ATR/QM. Closing a HPML has additional risk to  borrower rebuttal if something goes wrong with the loan</a:t>
            </a:r>
            <a:r>
              <a:rPr lang="en-US" sz="3200" dirty="0" smtClean="0"/>
              <a:t>.</a:t>
            </a:r>
          </a:p>
          <a:p>
            <a:pPr lvl="0"/>
            <a:r>
              <a:rPr lang="en-US" sz="3200" dirty="0"/>
              <a:t>The threshold for a HPML is 1.5% over the Average Prime Offer </a:t>
            </a:r>
            <a:r>
              <a:rPr lang="en-US" sz="3200" dirty="0" smtClean="0"/>
              <a:t>Rate (APOR) </a:t>
            </a:r>
            <a:r>
              <a:rPr lang="en-US" sz="3200" dirty="0"/>
              <a:t>at time of </a:t>
            </a:r>
            <a:r>
              <a:rPr lang="en-US" sz="3200" b="1" dirty="0"/>
              <a:t>LOCK</a:t>
            </a:r>
            <a:r>
              <a:rPr lang="en-US" sz="3200" dirty="0"/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342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do we Know we have a HPML?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2076268"/>
          </a:xfrm>
        </p:spPr>
        <p:txBody>
          <a:bodyPr>
            <a:normAutofit fontScale="92500"/>
          </a:bodyPr>
          <a:lstStyle/>
          <a:p>
            <a:pPr marL="342900" indent="-342900">
              <a:buFontTx/>
              <a:buChar char="-"/>
            </a:pPr>
            <a:r>
              <a:rPr lang="en-US" sz="3200" dirty="0" smtClean="0"/>
              <a:t>We can’t know definitively until the loan is locked because the lock date drive the APOR.  </a:t>
            </a:r>
          </a:p>
          <a:p>
            <a:pPr marL="342900" indent="-342900">
              <a:buFontTx/>
              <a:buChar char="-"/>
            </a:pPr>
            <a:r>
              <a:rPr lang="en-US" sz="3200" dirty="0" smtClean="0"/>
              <a:t>The other major factor in the APOR is the term. The APOR is term specific, down to the year.</a:t>
            </a:r>
          </a:p>
          <a:p>
            <a:pPr marL="342900" indent="-34290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943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533" y="4553669"/>
            <a:ext cx="10822034" cy="67147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There are 2 ways to determine if the loan is a HPML once it has been locked.</a:t>
            </a:r>
            <a:endParaRPr lang="en-US" sz="240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25143"/>
            <a:ext cx="10820400" cy="1632857"/>
          </a:xfrm>
        </p:spPr>
        <p:txBody>
          <a:bodyPr>
            <a:normAutofit/>
          </a:bodyPr>
          <a:lstStyle/>
          <a:p>
            <a:r>
              <a:rPr lang="en-US" dirty="0" smtClean="0"/>
              <a:t>The quick and easy way is to check the ATR/QM form in Encompass: </a:t>
            </a:r>
          </a:p>
          <a:p>
            <a:r>
              <a:rPr lang="en-US" dirty="0"/>
              <a:t>-</a:t>
            </a:r>
            <a:r>
              <a:rPr lang="en-US" dirty="0" smtClean="0"/>
              <a:t>Click the Qualification tab at the top of the screen (left screenshot) and scroll down to the portion of the form that matches the above (right) screenshot. </a:t>
            </a:r>
          </a:p>
          <a:p>
            <a:r>
              <a:rPr lang="en-US" dirty="0"/>
              <a:t>-</a:t>
            </a:r>
            <a:r>
              <a:rPr lang="en-US" dirty="0" smtClean="0"/>
              <a:t>This form will also give you an idea on if the loan may have any QM fees issues. </a:t>
            </a:r>
          </a:p>
          <a:p>
            <a:r>
              <a:rPr lang="en-US" dirty="0" smtClean="0"/>
              <a:t>- The other way to check HPML is via running Mavent. Refer to Mavent training for that process.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1439"/>
            <a:ext cx="6400800" cy="34781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810" y="989335"/>
            <a:ext cx="6743190" cy="338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319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So what do we do if we have a HPML?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There are additional requirements for a HPML</a:t>
            </a:r>
          </a:p>
          <a:p>
            <a:r>
              <a:rPr lang="en-US" sz="2400" dirty="0" smtClean="0"/>
              <a:t>First </a:t>
            </a:r>
            <a:r>
              <a:rPr lang="en-US" sz="2400" b="1" i="1" u="sng" dirty="0" smtClean="0"/>
              <a:t>REQUIREMENT</a:t>
            </a:r>
            <a:r>
              <a:rPr lang="en-US" sz="2400" dirty="0" smtClean="0"/>
              <a:t>: The Borrower must have their escrows included in their monthly payment.</a:t>
            </a:r>
          </a:p>
          <a:p>
            <a:r>
              <a:rPr lang="en-US" sz="2400" dirty="0" smtClean="0"/>
              <a:t>Second </a:t>
            </a:r>
            <a:r>
              <a:rPr lang="en-US" sz="2400" b="1" i="1" u="sng" dirty="0" smtClean="0"/>
              <a:t>REQUIREMENT</a:t>
            </a:r>
            <a:r>
              <a:rPr lang="en-US" sz="2400" dirty="0" smtClean="0"/>
              <a:t>: The borrower must reach the requisite residual income level for their family size to ensure they can truly afford the HPML.</a:t>
            </a:r>
          </a:p>
          <a:p>
            <a:r>
              <a:rPr lang="en-US" sz="2400" dirty="0" smtClean="0"/>
              <a:t>If the borrower either doesn’t meet the residual or won’t escrow, we will have to cut APR fees to be able to close the loan.</a:t>
            </a:r>
          </a:p>
          <a:p>
            <a:r>
              <a:rPr lang="en-US" sz="2400" dirty="0" smtClean="0"/>
              <a:t>HPMLs are most common on smaller loans, especially government loans.  20 year terms also have a higher rate of HPML fails.	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7065186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01D17D"/>
      </a:accent1>
      <a:accent2>
        <a:srgbClr val="84C72A"/>
      </a:accent2>
      <a:accent3>
        <a:srgbClr val="E1D126"/>
      </a:accent3>
      <a:accent4>
        <a:srgbClr val="E29932"/>
      </a:accent4>
      <a:accent5>
        <a:srgbClr val="E56526"/>
      </a:accent5>
      <a:accent6>
        <a:srgbClr val="D63731"/>
      </a:accent6>
      <a:hlink>
        <a:srgbClr val="35FA7F"/>
      </a:hlink>
      <a:folHlink>
        <a:srgbClr val="BAFC85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2B2A868B-6BC2-4B3E-98B9-1258F41035D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148</TotalTime>
  <Words>370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Century Gothic</vt:lpstr>
      <vt:lpstr>Vapor Trail</vt:lpstr>
      <vt:lpstr>High Priced Mortgage Loans and You!</vt:lpstr>
      <vt:lpstr>What is  a High Priced Mortgage loan?</vt:lpstr>
      <vt:lpstr>How do we Know we have a HPML?</vt:lpstr>
      <vt:lpstr>There are 2 ways to determine if the loan is a HPML once it has been locked.</vt:lpstr>
      <vt:lpstr>So what do we do if we have a HPML?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Priced Mortgage Loans and You!</dc:title>
  <dc:creator>Curt Ritchie</dc:creator>
  <cp:lastModifiedBy>Jeanine Drover</cp:lastModifiedBy>
  <cp:revision>9</cp:revision>
  <dcterms:created xsi:type="dcterms:W3CDTF">2017-05-31T15:15:12Z</dcterms:created>
  <dcterms:modified xsi:type="dcterms:W3CDTF">2018-11-16T18:02:33Z</dcterms:modified>
</cp:coreProperties>
</file>